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1" r:id="rId4"/>
  </p:sldMasterIdLst>
  <p:notesMasterIdLst>
    <p:notesMasterId r:id="rId23"/>
  </p:notesMasterIdLst>
  <p:sldIdLst>
    <p:sldId id="257" r:id="rId5"/>
    <p:sldId id="261" r:id="rId6"/>
    <p:sldId id="316" r:id="rId7"/>
    <p:sldId id="324" r:id="rId8"/>
    <p:sldId id="304" r:id="rId9"/>
    <p:sldId id="332" r:id="rId10"/>
    <p:sldId id="333" r:id="rId11"/>
    <p:sldId id="334" r:id="rId12"/>
    <p:sldId id="325" r:id="rId13"/>
    <p:sldId id="326" r:id="rId14"/>
    <p:sldId id="302" r:id="rId15"/>
    <p:sldId id="303" r:id="rId16"/>
    <p:sldId id="318" r:id="rId17"/>
    <p:sldId id="329" r:id="rId18"/>
    <p:sldId id="305" r:id="rId19"/>
    <p:sldId id="321" r:id="rId20"/>
    <p:sldId id="331" r:id="rId21"/>
    <p:sldId id="330" r:id="rId2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524" y="-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imes New Roman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  <a:ea typeface="ＭＳ Ｐゴシック" charset="-128"/>
              </a:defRPr>
            </a:lvl1pPr>
          </a:lstStyle>
          <a:p>
            <a:pPr>
              <a:defRPr/>
            </a:pPr>
            <a:fld id="{B799FAF4-AC20-4A48-9F83-5C2A3010E740}" type="datetime1">
              <a:rPr lang="en-US"/>
              <a:pPr>
                <a:defRPr/>
              </a:pPr>
              <a:t>10/25/2017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imes New Roman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  <a:ea typeface="ＭＳ Ｐゴシック" charset="-128"/>
              </a:defRPr>
            </a:lvl1pPr>
          </a:lstStyle>
          <a:p>
            <a:pPr>
              <a:defRPr/>
            </a:pPr>
            <a:fld id="{E2D883D0-ACBE-44A6-9D63-72A32EAEB3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2777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415897-72CF-4B39-8B60-DD84009A26D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8194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415897-72CF-4B39-8B60-DD84009A26D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278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415897-72CF-4B39-8B60-DD84009A26D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9798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415897-72CF-4B39-8B60-DD84009A26D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276079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415897-72CF-4B39-8B60-DD84009A26D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9121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415897-72CF-4B39-8B60-DD84009A26D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0973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415897-72CF-4B39-8B60-DD84009A26D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3628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5B832F-8466-4C3E-9683-66FC0CCDEF9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6134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BE5F3-AF1A-465B-93AA-631476C277A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5470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BFB5D5-65DE-4B07-B35A-46FD22389E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845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A2BEA7-3EDC-4568-BD0B-BE1FAA118C9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2753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F7A7AD-2866-4F13-BC0A-3173B4C6F0F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4372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4033DA-F62E-44FD-89DA-1041BFF94F4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011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E24816-0736-4759-9BD4-48C24354168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809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D1EB1B-D2E4-4496-B1D3-FA4AB7C6DA0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417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1B6857-4088-4260-8E5F-DD9F62ACA0B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3830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7C7CFC-DA21-4522-A640-71FFF10A359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554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E33B54-2B25-46E7-BD4C-F83E5E8B14B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826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8415897-72CF-4B39-8B60-DD84009A26D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34577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</p:sldLayoutIdLst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18.png"/><Relationship Id="rId4" Type="http://schemas.openxmlformats.org/officeDocument/2006/relationships/image" Target="../media/image24.gi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j_k_k-bHigM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history.com/topics/us-presidents/presidential-elections/videos/america-101-why-do-we-have-a-two-party-system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u7JBXja7SAY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b="1" i="1" smtClean="0">
                <a:latin typeface="Times New Roman" charset="0"/>
              </a:rPr>
              <a:t>“Political Parties”</a:t>
            </a:r>
          </a:p>
        </p:txBody>
      </p:sp>
      <p:pic>
        <p:nvPicPr>
          <p:cNvPr id="3075" name="Picture 3" descr="http://www.cpdulles.com/img/h_governmen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1100" y="1828800"/>
            <a:ext cx="6781800" cy="454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924800" cy="1143000"/>
          </a:xfrm>
        </p:spPr>
        <p:txBody>
          <a:bodyPr/>
          <a:lstStyle/>
          <a:p>
            <a:r>
              <a:rPr lang="en-US" altLang="en-US" b="1" i="1" smtClean="0">
                <a:effectLst/>
                <a:latin typeface="Times New Roman" panose="02020603050405020304" pitchFamily="18" charset="0"/>
                <a:ea typeface="ＭＳ Ｐゴシック" panose="020B0600070205080204" pitchFamily="34" charset="-128"/>
              </a:rPr>
              <a:t>Today’s Major Parties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600200"/>
            <a:ext cx="3810000" cy="50292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2400" dirty="0" smtClean="0">
                <a:latin typeface="Palatino Linotype" panose="02040502050505030304" pitchFamily="18" charset="0"/>
                <a:ea typeface="ＭＳ Ｐゴシック" pitchFamily="34" charset="-128"/>
              </a:rPr>
              <a:t>Republicans</a:t>
            </a:r>
            <a:r>
              <a:rPr lang="en-US" sz="2400" dirty="0" smtClean="0">
                <a:solidFill>
                  <a:srgbClr val="FFFF00"/>
                </a:solidFill>
                <a:latin typeface="Palatino Linotype" panose="02040502050505030304" pitchFamily="18" charset="0"/>
                <a:ea typeface="ＭＳ Ｐゴシック" pitchFamily="34" charset="-128"/>
              </a:rPr>
              <a:t> </a:t>
            </a:r>
            <a:r>
              <a:rPr lang="en-US" sz="2400" dirty="0">
                <a:latin typeface="Palatino Linotype" panose="02040502050505030304" pitchFamily="18" charset="0"/>
                <a:ea typeface="ＭＳ Ｐゴシック" pitchFamily="34" charset="-128"/>
              </a:rPr>
              <a:t>are generally said to be more </a:t>
            </a:r>
            <a:r>
              <a:rPr lang="en-US" sz="2400" b="1" i="1" u="sng" dirty="0">
                <a:solidFill>
                  <a:srgbClr val="FFFF00"/>
                </a:solidFill>
                <a:latin typeface="Palatino Linotype" panose="02040502050505030304" pitchFamily="18" charset="0"/>
                <a:ea typeface="ＭＳ Ｐゴシック" pitchFamily="34" charset="-128"/>
              </a:rPr>
              <a:t>conservative</a:t>
            </a:r>
            <a:r>
              <a:rPr lang="en-US" sz="2400" dirty="0">
                <a:latin typeface="Palatino Linotype" panose="02040502050505030304" pitchFamily="18" charset="0"/>
                <a:ea typeface="ＭＳ Ｐゴシック" pitchFamily="34" charset="-128"/>
              </a:rPr>
              <a:t>.</a:t>
            </a:r>
          </a:p>
          <a:p>
            <a:pPr>
              <a:lnSpc>
                <a:spcPct val="90000"/>
              </a:lnSpc>
            </a:pPr>
            <a:r>
              <a:rPr lang="en-US" altLang="en-US" sz="2400" dirty="0" smtClean="0">
                <a:latin typeface="Palatino Linotype" panose="02040502050505030304" pitchFamily="18" charset="0"/>
                <a:ea typeface="ＭＳ Ｐゴシック" panose="020B0600070205080204" pitchFamily="34" charset="-128"/>
              </a:rPr>
              <a:t>Republicans</a:t>
            </a:r>
            <a:r>
              <a:rPr lang="en-US" altLang="en-US" sz="2400" b="1" i="1" dirty="0" smtClean="0">
                <a:latin typeface="Palatino Linotype" panose="02040502050505030304" pitchFamily="18" charset="0"/>
                <a:ea typeface="ＭＳ Ｐゴシック" panose="020B0600070205080204" pitchFamily="34" charset="-128"/>
              </a:rPr>
              <a:t> </a:t>
            </a:r>
            <a:r>
              <a:rPr lang="en-US" altLang="en-US" sz="2400" dirty="0" smtClean="0">
                <a:latin typeface="Palatino Linotype" panose="02040502050505030304" pitchFamily="18" charset="0"/>
                <a:ea typeface="ＭＳ Ｐゴシック" panose="020B0600070205080204" pitchFamily="34" charset="-128"/>
              </a:rPr>
              <a:t>tend to believe that they can help the nation’s </a:t>
            </a:r>
            <a:r>
              <a:rPr lang="en-US" altLang="en-US" sz="2400" b="1" i="1" u="sng" dirty="0" smtClean="0">
                <a:solidFill>
                  <a:srgbClr val="FFFF00"/>
                </a:solidFill>
                <a:latin typeface="Palatino Linotype" panose="02040502050505030304" pitchFamily="18" charset="0"/>
                <a:ea typeface="ＭＳ Ｐゴシック" panose="020B0600070205080204" pitchFamily="34" charset="-128"/>
              </a:rPr>
              <a:t>economy</a:t>
            </a:r>
            <a:r>
              <a:rPr lang="en-US" altLang="en-US" sz="2400" dirty="0" smtClean="0">
                <a:latin typeface="Palatino Linotype" panose="02040502050505030304" pitchFamily="18" charset="0"/>
                <a:ea typeface="ＭＳ Ｐゴシック" panose="020B0600070205080204" pitchFamily="34" charset="-128"/>
              </a:rPr>
              <a:t> grow by reducing the amount of taxes that people have to pay.</a:t>
            </a:r>
          </a:p>
          <a:p>
            <a:pPr>
              <a:lnSpc>
                <a:spcPct val="90000"/>
              </a:lnSpc>
            </a:pPr>
            <a:r>
              <a:rPr lang="en-US" altLang="en-US" sz="2400" dirty="0" smtClean="0">
                <a:latin typeface="Palatino Linotype" panose="02040502050505030304" pitchFamily="18" charset="0"/>
                <a:ea typeface="ＭＳ Ｐゴシック" panose="020B0600070205080204" pitchFamily="34" charset="-128"/>
              </a:rPr>
              <a:t>They favor </a:t>
            </a:r>
            <a:r>
              <a:rPr lang="en-US" altLang="en-US" sz="2400" b="1" i="1" u="sng" dirty="0" smtClean="0">
                <a:solidFill>
                  <a:srgbClr val="FFFF00"/>
                </a:solidFill>
                <a:latin typeface="Palatino Linotype" panose="02040502050505030304" pitchFamily="18" charset="0"/>
                <a:ea typeface="ＭＳ Ｐゴシック" panose="020B0600070205080204" pitchFamily="34" charset="-128"/>
              </a:rPr>
              <a:t>less </a:t>
            </a:r>
            <a:r>
              <a:rPr lang="en-US" altLang="en-US" sz="2400" dirty="0" smtClean="0">
                <a:latin typeface="Palatino Linotype" panose="02040502050505030304" pitchFamily="18" charset="0"/>
                <a:ea typeface="ＭＳ Ｐゴシック" panose="020B0600070205080204" pitchFamily="34" charset="-128"/>
              </a:rPr>
              <a:t>government regulation of the economy.</a:t>
            </a:r>
          </a:p>
          <a:p>
            <a:pPr>
              <a:lnSpc>
                <a:spcPct val="90000"/>
              </a:lnSpc>
            </a:pPr>
            <a:r>
              <a:rPr lang="en-US" altLang="en-US" sz="2400" dirty="0" smtClean="0">
                <a:latin typeface="Palatino Linotype" panose="02040502050505030304" pitchFamily="18" charset="0"/>
                <a:ea typeface="ＭＳ Ｐゴシック" panose="020B0600070205080204" pitchFamily="34" charset="-128"/>
              </a:rPr>
              <a:t>They are opposed to </a:t>
            </a:r>
            <a:r>
              <a:rPr lang="en-US" altLang="en-US" sz="2400" b="1" i="1" u="sng" dirty="0" smtClean="0">
                <a:solidFill>
                  <a:srgbClr val="FFFF00"/>
                </a:solidFill>
                <a:latin typeface="Palatino Linotype" panose="02040502050505030304" pitchFamily="18" charset="0"/>
                <a:ea typeface="ＭＳ Ｐゴシック" panose="020B0600070205080204" pitchFamily="34" charset="-128"/>
              </a:rPr>
              <a:t>raising</a:t>
            </a:r>
            <a:r>
              <a:rPr lang="en-US" altLang="en-US" sz="2400" dirty="0" smtClean="0">
                <a:solidFill>
                  <a:srgbClr val="FFFF00"/>
                </a:solidFill>
                <a:latin typeface="Palatino Linotype" panose="02040502050505030304" pitchFamily="18" charset="0"/>
                <a:ea typeface="ＭＳ Ｐゴシック" panose="020B0600070205080204" pitchFamily="34" charset="-128"/>
              </a:rPr>
              <a:t> </a:t>
            </a:r>
            <a:r>
              <a:rPr lang="en-US" altLang="en-US" sz="2400" dirty="0" smtClean="0">
                <a:latin typeface="Palatino Linotype" panose="02040502050505030304" pitchFamily="18" charset="0"/>
                <a:ea typeface="ＭＳ Ｐゴシック" panose="020B0600070205080204" pitchFamily="34" charset="-128"/>
              </a:rPr>
              <a:t>taxes.</a:t>
            </a:r>
          </a:p>
          <a:p>
            <a:pPr>
              <a:lnSpc>
                <a:spcPct val="90000"/>
              </a:lnSpc>
            </a:pPr>
            <a:endParaRPr lang="en-US" altLang="en-US" sz="2400" dirty="0" smtClean="0">
              <a:ea typeface="ＭＳ Ｐゴシック" panose="020B0600070205080204" pitchFamily="34" charset="-128"/>
            </a:endParaRPr>
          </a:p>
          <a:p>
            <a:pPr>
              <a:lnSpc>
                <a:spcPct val="90000"/>
              </a:lnSpc>
            </a:pPr>
            <a:endParaRPr lang="en-US" altLang="en-US" sz="2400" b="1" i="1" dirty="0" smtClean="0">
              <a:ea typeface="ＭＳ Ｐゴシック" panose="020B0600070205080204" pitchFamily="34" charset="-128"/>
            </a:endParaRPr>
          </a:p>
        </p:txBody>
      </p:sp>
      <p:pic>
        <p:nvPicPr>
          <p:cNvPr id="11269" name="Picture 7" descr="http://www.philvantreuren.com/wp-content/uploads/2011/04/lorain-county-republican-party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438400"/>
            <a:ext cx="36576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3536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b="1" i="1" smtClean="0">
                <a:effectLst/>
                <a:latin typeface="Times New Roman" pitchFamily="18" charset="0"/>
                <a:ea typeface="ＭＳ Ｐゴシック" pitchFamily="34" charset="-128"/>
              </a:rPr>
              <a:t>Third Parties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66700" y="1451424"/>
            <a:ext cx="5524500" cy="4644576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90000"/>
              </a:lnSpc>
            </a:pPr>
            <a:r>
              <a:rPr lang="en-US" sz="2400" dirty="0" smtClean="0">
                <a:latin typeface="Palatino Linotype" panose="02040502050505030304" pitchFamily="18" charset="0"/>
                <a:ea typeface="ＭＳ Ｐゴシック" pitchFamily="34" charset="-128"/>
              </a:rPr>
              <a:t>Although they sometimes challenge the two major parties, a </a:t>
            </a:r>
            <a:r>
              <a:rPr lang="en-US" sz="2400" b="1" i="1" u="sng" dirty="0" smtClean="0">
                <a:solidFill>
                  <a:srgbClr val="FFFF00"/>
                </a:solidFill>
                <a:latin typeface="Palatino Linotype" panose="02040502050505030304" pitchFamily="18" charset="0"/>
                <a:ea typeface="ＭＳ Ｐゴシック" pitchFamily="34" charset="-128"/>
              </a:rPr>
              <a:t>Third Party </a:t>
            </a:r>
            <a:r>
              <a:rPr lang="en-US" sz="2400" dirty="0" smtClean="0">
                <a:latin typeface="Palatino Linotype" panose="02040502050505030304" pitchFamily="18" charset="0"/>
                <a:ea typeface="ＭＳ Ｐゴシック" pitchFamily="34" charset="-128"/>
              </a:rPr>
              <a:t>has never won a Presidential election and has rarely won any other major elections.</a:t>
            </a:r>
          </a:p>
          <a:p>
            <a:pPr>
              <a:lnSpc>
                <a:spcPct val="90000"/>
              </a:lnSpc>
            </a:pPr>
            <a:r>
              <a:rPr lang="en-US" sz="2400" dirty="0" smtClean="0">
                <a:latin typeface="Palatino Linotype" panose="02040502050505030304" pitchFamily="18" charset="0"/>
                <a:ea typeface="ＭＳ Ｐゴシック" pitchFamily="34" charset="-128"/>
              </a:rPr>
              <a:t>This is because they are usually very focused on specific issues.  There are different types of third parties:</a:t>
            </a:r>
          </a:p>
          <a:p>
            <a:pPr lvl="1">
              <a:lnSpc>
                <a:spcPct val="90000"/>
              </a:lnSpc>
            </a:pPr>
            <a:r>
              <a:rPr lang="en-US" sz="2200" b="1" i="1" u="sng" dirty="0" smtClean="0">
                <a:solidFill>
                  <a:srgbClr val="FFFF00"/>
                </a:solidFill>
                <a:latin typeface="Palatino Linotype" panose="02040502050505030304" pitchFamily="18" charset="0"/>
                <a:ea typeface="ＭＳ Ｐゴシック" pitchFamily="34" charset="-128"/>
              </a:rPr>
              <a:t>Ideological</a:t>
            </a:r>
            <a:r>
              <a:rPr lang="en-US" sz="2200" dirty="0" smtClean="0">
                <a:latin typeface="Palatino Linotype" panose="02040502050505030304" pitchFamily="18" charset="0"/>
                <a:ea typeface="ＭＳ Ｐゴシック" pitchFamily="34" charset="-128"/>
              </a:rPr>
              <a:t> Parties – focused on a core belief system (Communist, Socialist Labor Parties)</a:t>
            </a:r>
          </a:p>
          <a:p>
            <a:pPr lvl="1">
              <a:lnSpc>
                <a:spcPct val="90000"/>
              </a:lnSpc>
            </a:pPr>
            <a:r>
              <a:rPr lang="en-US" sz="2200" b="1" i="1" u="sng" dirty="0" smtClean="0">
                <a:solidFill>
                  <a:srgbClr val="FFFF00"/>
                </a:solidFill>
                <a:latin typeface="Palatino Linotype" panose="02040502050505030304" pitchFamily="18" charset="0"/>
                <a:ea typeface="ＭＳ Ｐゴシック" pitchFamily="34" charset="-128"/>
              </a:rPr>
              <a:t>Single-issue</a:t>
            </a:r>
            <a:r>
              <a:rPr lang="en-US" sz="2200" dirty="0" smtClean="0">
                <a:latin typeface="Palatino Linotype" panose="02040502050505030304" pitchFamily="18" charset="0"/>
                <a:ea typeface="ＭＳ Ｐゴシック" pitchFamily="34" charset="-128"/>
              </a:rPr>
              <a:t>s Parties – focused on one public policy matter. (Prohibition Party)</a:t>
            </a:r>
          </a:p>
          <a:p>
            <a:pPr lvl="1">
              <a:lnSpc>
                <a:spcPct val="90000"/>
              </a:lnSpc>
            </a:pPr>
            <a:r>
              <a:rPr lang="en-US" sz="2200" b="1" i="1" u="sng" dirty="0" smtClean="0">
                <a:solidFill>
                  <a:srgbClr val="FFFF00"/>
                </a:solidFill>
                <a:latin typeface="Palatino Linotype" panose="02040502050505030304" pitchFamily="18" charset="0"/>
                <a:ea typeface="ＭＳ Ｐゴシック" pitchFamily="34" charset="-128"/>
              </a:rPr>
              <a:t>Economic</a:t>
            </a:r>
            <a:r>
              <a:rPr lang="en-US" sz="2200" dirty="0" smtClean="0">
                <a:latin typeface="Palatino Linotype" panose="02040502050505030304" pitchFamily="18" charset="0"/>
                <a:ea typeface="ＭＳ Ｐゴシック" pitchFamily="34" charset="-128"/>
              </a:rPr>
              <a:t> Protest Parties – express their discontent with current economic times (Greenback Party, Populist Party)</a:t>
            </a:r>
          </a:p>
          <a:p>
            <a:pPr lvl="1">
              <a:lnSpc>
                <a:spcPct val="90000"/>
              </a:lnSpc>
            </a:pPr>
            <a:r>
              <a:rPr lang="en-US" sz="2200" b="1" i="1" u="sng" dirty="0" smtClean="0">
                <a:solidFill>
                  <a:srgbClr val="FFFF00"/>
                </a:solidFill>
                <a:latin typeface="Palatino Linotype" panose="02040502050505030304" pitchFamily="18" charset="0"/>
                <a:ea typeface="ＭＳ Ｐゴシック" pitchFamily="34" charset="-128"/>
              </a:rPr>
              <a:t>Splinter</a:t>
            </a:r>
            <a:r>
              <a:rPr lang="en-US" sz="2200" dirty="0" smtClean="0">
                <a:latin typeface="Palatino Linotype" panose="02040502050505030304" pitchFamily="18" charset="0"/>
                <a:ea typeface="ＭＳ Ｐゴシック" pitchFamily="34" charset="-128"/>
              </a:rPr>
              <a:t> Parties – a faction of a major political party that breaks away and forms its own (Bull-Moose Progressive Party)</a:t>
            </a:r>
          </a:p>
          <a:p>
            <a:pPr lvl="1">
              <a:lnSpc>
                <a:spcPct val="90000"/>
              </a:lnSpc>
            </a:pPr>
            <a:endParaRPr lang="en-US" sz="2200" dirty="0" smtClean="0">
              <a:latin typeface="Palatino Linotype" panose="02040502050505030304" pitchFamily="18" charset="0"/>
              <a:ea typeface="ＭＳ Ｐゴシック" pitchFamily="34" charset="-128"/>
            </a:endParaRPr>
          </a:p>
        </p:txBody>
      </p:sp>
      <p:pic>
        <p:nvPicPr>
          <p:cNvPr id="13316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00130" y="2069968"/>
            <a:ext cx="2258070" cy="203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378" y="4419600"/>
            <a:ext cx="3352044" cy="22437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b="1" i="1" smtClean="0">
                <a:effectLst/>
                <a:latin typeface="Times New Roman" pitchFamily="18" charset="0"/>
                <a:ea typeface="ＭＳ Ｐゴシック" pitchFamily="34" charset="-128"/>
              </a:rPr>
              <a:t>Third Parties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981200"/>
            <a:ext cx="89154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>
                <a:latin typeface="Palatino Linotype" panose="02040502050505030304" pitchFamily="18" charset="0"/>
                <a:ea typeface="ＭＳ Ｐゴシック" pitchFamily="34" charset="-128"/>
              </a:rPr>
              <a:t>Third Parties, however, can affect the outcome of </a:t>
            </a:r>
            <a:r>
              <a:rPr lang="en-US" sz="2800" b="1" i="1" u="sng" dirty="0" smtClean="0">
                <a:solidFill>
                  <a:srgbClr val="FFFF00"/>
                </a:solidFill>
                <a:latin typeface="Palatino Linotype" panose="02040502050505030304" pitchFamily="18" charset="0"/>
                <a:ea typeface="ＭＳ Ｐゴシック" pitchFamily="34" charset="-128"/>
              </a:rPr>
              <a:t>elections</a:t>
            </a:r>
            <a:r>
              <a:rPr lang="en-US" sz="2800" dirty="0" smtClean="0">
                <a:solidFill>
                  <a:srgbClr val="FFFF00"/>
                </a:solidFill>
                <a:latin typeface="Palatino Linotype" panose="02040502050505030304" pitchFamily="18" charset="0"/>
                <a:ea typeface="ＭＳ Ｐゴシック" pitchFamily="34" charset="-128"/>
              </a:rPr>
              <a:t> </a:t>
            </a:r>
            <a:r>
              <a:rPr lang="en-US" sz="2800" dirty="0" smtClean="0">
                <a:latin typeface="Palatino Linotype" panose="02040502050505030304" pitchFamily="18" charset="0"/>
                <a:ea typeface="ＭＳ Ｐゴシック" pitchFamily="34" charset="-128"/>
              </a:rPr>
              <a:t>and may also influence </a:t>
            </a:r>
            <a:r>
              <a:rPr lang="en-US" sz="2800" b="1" i="1" u="sng" dirty="0" smtClean="0">
                <a:solidFill>
                  <a:srgbClr val="FFFF00"/>
                </a:solidFill>
                <a:latin typeface="Palatino Linotype" panose="02040502050505030304" pitchFamily="18" charset="0"/>
                <a:ea typeface="ＭＳ Ｐゴシック" pitchFamily="34" charset="-128"/>
              </a:rPr>
              <a:t>government policy</a:t>
            </a:r>
            <a:r>
              <a:rPr lang="en-US" sz="2800" dirty="0" smtClean="0">
                <a:latin typeface="Palatino Linotype" panose="02040502050505030304" pitchFamily="18" charset="0"/>
                <a:ea typeface="ＭＳ Ｐゴシック" pitchFamily="34" charset="-128"/>
              </a:rPr>
              <a:t>.</a:t>
            </a:r>
          </a:p>
        </p:txBody>
      </p:sp>
      <p:pic>
        <p:nvPicPr>
          <p:cNvPr id="14340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0" y="335280"/>
            <a:ext cx="1828800" cy="1645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1682" y="2895600"/>
            <a:ext cx="6920635" cy="36952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609600"/>
            <a:ext cx="7924800" cy="1143000"/>
          </a:xfrm>
          <a:noFill/>
        </p:spPr>
        <p:txBody>
          <a:bodyPr/>
          <a:lstStyle/>
          <a:p>
            <a:r>
              <a:rPr lang="en-US" b="1" i="1" smtClean="0">
                <a:effectLst/>
                <a:latin typeface="Times New Roman" pitchFamily="18" charset="0"/>
                <a:ea typeface="ＭＳ Ｐゴシック" pitchFamily="34" charset="-128"/>
              </a:rPr>
              <a:t>Third Parties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981200"/>
            <a:ext cx="3810000" cy="4114800"/>
          </a:xfrm>
        </p:spPr>
        <p:txBody>
          <a:bodyPr>
            <a:normAutofit fontScale="92500"/>
          </a:bodyPr>
          <a:lstStyle/>
          <a:p>
            <a:pPr>
              <a:lnSpc>
                <a:spcPct val="90000"/>
              </a:lnSpc>
            </a:pPr>
            <a:r>
              <a:rPr lang="en-US" sz="2400" dirty="0" smtClean="0">
                <a:latin typeface="Palatino Linotype" panose="02040502050505030304" pitchFamily="18" charset="0"/>
                <a:ea typeface="ＭＳ Ｐゴシック" pitchFamily="34" charset="-128"/>
              </a:rPr>
              <a:t>Third Parties rarely win major elections because of the </a:t>
            </a:r>
            <a:r>
              <a:rPr lang="en-US" sz="2400" b="1" i="1" u="sng" dirty="0" smtClean="0">
                <a:solidFill>
                  <a:srgbClr val="FFFF00"/>
                </a:solidFill>
                <a:latin typeface="Palatino Linotype" panose="02040502050505030304" pitchFamily="18" charset="0"/>
                <a:ea typeface="ＭＳ Ｐゴシック" pitchFamily="34" charset="-128"/>
              </a:rPr>
              <a:t>two-party</a:t>
            </a:r>
            <a:r>
              <a:rPr lang="en-US" sz="2400" dirty="0" smtClean="0">
                <a:latin typeface="Palatino Linotype" panose="02040502050505030304" pitchFamily="18" charset="0"/>
                <a:ea typeface="ＭＳ Ｐゴシック" pitchFamily="34" charset="-128"/>
              </a:rPr>
              <a:t> tradition. </a:t>
            </a:r>
          </a:p>
          <a:p>
            <a:pPr>
              <a:lnSpc>
                <a:spcPct val="90000"/>
              </a:lnSpc>
            </a:pPr>
            <a:r>
              <a:rPr lang="en-US" sz="2400" dirty="0" smtClean="0">
                <a:latin typeface="Palatino Linotype" panose="02040502050505030304" pitchFamily="18" charset="0"/>
                <a:ea typeface="ＭＳ Ｐゴシック" pitchFamily="34" charset="-128"/>
              </a:rPr>
              <a:t>For example, while the names of Republican and Democratic candidates are automatically placed on the ballot, Third-Party candidates must obtain a large number of </a:t>
            </a:r>
            <a:r>
              <a:rPr lang="en-US" sz="2400" i="1" u="sng" dirty="0" smtClean="0">
                <a:solidFill>
                  <a:srgbClr val="FFFF00"/>
                </a:solidFill>
                <a:latin typeface="Palatino Linotype" panose="02040502050505030304" pitchFamily="18" charset="0"/>
                <a:ea typeface="ＭＳ Ｐゴシック" pitchFamily="34" charset="-128"/>
              </a:rPr>
              <a:t>signatures</a:t>
            </a:r>
            <a:r>
              <a:rPr lang="en-US" sz="2400" dirty="0" smtClean="0">
                <a:latin typeface="Palatino Linotype" panose="02040502050505030304" pitchFamily="18" charset="0"/>
                <a:ea typeface="ＭＳ Ｐゴシック" pitchFamily="34" charset="-128"/>
              </a:rPr>
              <a:t> to get on the ballot.</a:t>
            </a:r>
          </a:p>
          <a:p>
            <a:pPr lvl="1">
              <a:lnSpc>
                <a:spcPct val="90000"/>
              </a:lnSpc>
            </a:pPr>
            <a:endParaRPr lang="en-US" sz="2400" b="1" i="1" dirty="0" smtClean="0">
              <a:ea typeface="ＭＳ Ｐゴシック" pitchFamily="34" charset="-128"/>
            </a:endParaRPr>
          </a:p>
        </p:txBody>
      </p:sp>
      <p:pic>
        <p:nvPicPr>
          <p:cNvPr id="17412" name="ClipArt Placeholder 9"/>
          <p:cNvPicPr>
            <a:picLocks noGrp="1" noChangeAspect="1"/>
          </p:cNvPicPr>
          <p:nvPr>
            <p:ph type="clipArt" sz="half" idx="2"/>
          </p:nvPr>
        </p:nvPicPr>
        <p:blipFill>
          <a:blip r:embed="rId2"/>
          <a:srcRect t="-562" b="-562"/>
          <a:stretch>
            <a:fillRect/>
          </a:stretch>
        </p:blipFill>
        <p:spPr>
          <a:xfrm>
            <a:off x="4572000" y="1981200"/>
            <a:ext cx="3810000" cy="4114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85182"/>
            <a:ext cx="8153400" cy="1143000"/>
          </a:xfrm>
          <a:noFill/>
        </p:spPr>
        <p:txBody>
          <a:bodyPr/>
          <a:lstStyle/>
          <a:p>
            <a:r>
              <a:rPr lang="en-US" b="1" i="1" dirty="0" smtClean="0">
                <a:effectLst/>
                <a:latin typeface="Times New Roman" pitchFamily="18" charset="0"/>
                <a:ea typeface="ＭＳ Ｐゴシック" pitchFamily="34" charset="-128"/>
              </a:rPr>
              <a:t>Modern Examples of Third Parties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-152400" y="1600200"/>
            <a:ext cx="6096000" cy="4953000"/>
          </a:xfrm>
        </p:spPr>
        <p:txBody>
          <a:bodyPr>
            <a:normAutofit/>
          </a:bodyPr>
          <a:lstStyle/>
          <a:p>
            <a:pPr marL="742950" lvl="1" indent="-285750">
              <a:lnSpc>
                <a:spcPct val="90000"/>
              </a:lnSpc>
            </a:pPr>
            <a:r>
              <a:rPr lang="en-US" sz="2000" dirty="0" smtClean="0">
                <a:latin typeface="Palatino Linotype" panose="02040502050505030304" pitchFamily="18" charset="0"/>
                <a:ea typeface="ＭＳ Ｐゴシック" pitchFamily="34" charset="-128"/>
              </a:rPr>
              <a:t>The </a:t>
            </a:r>
            <a:r>
              <a:rPr lang="en-US" sz="2000" b="1" i="1" u="sng" dirty="0" smtClean="0">
                <a:solidFill>
                  <a:srgbClr val="FFFF00"/>
                </a:solidFill>
                <a:latin typeface="Palatino Linotype" panose="02040502050505030304" pitchFamily="18" charset="0"/>
                <a:ea typeface="ＭＳ Ｐゴシック" pitchFamily="34" charset="-128"/>
              </a:rPr>
              <a:t>Communist Party </a:t>
            </a:r>
            <a:r>
              <a:rPr lang="en-US" sz="2000" dirty="0" smtClean="0">
                <a:latin typeface="Palatino Linotype" panose="02040502050505030304" pitchFamily="18" charset="0"/>
                <a:ea typeface="ＭＳ Ｐゴシック" pitchFamily="34" charset="-128"/>
              </a:rPr>
              <a:t>supports the rights of the workers and economic equality.</a:t>
            </a:r>
          </a:p>
          <a:p>
            <a:pPr marL="742950" lvl="1" indent="-285750">
              <a:lnSpc>
                <a:spcPct val="90000"/>
              </a:lnSpc>
            </a:pPr>
            <a:r>
              <a:rPr lang="en-US" sz="2000" dirty="0">
                <a:latin typeface="Palatino Linotype" panose="02040502050505030304" pitchFamily="18" charset="0"/>
                <a:ea typeface="ＭＳ Ｐゴシック" pitchFamily="34" charset="-128"/>
              </a:rPr>
              <a:t>The </a:t>
            </a:r>
            <a:r>
              <a:rPr lang="en-US" sz="2000" b="1" i="1" u="sng" dirty="0">
                <a:solidFill>
                  <a:srgbClr val="FFFF00"/>
                </a:solidFill>
                <a:latin typeface="Palatino Linotype" panose="02040502050505030304" pitchFamily="18" charset="0"/>
                <a:ea typeface="ＭＳ Ｐゴシック" pitchFamily="34" charset="-128"/>
              </a:rPr>
              <a:t>Socialist Party </a:t>
            </a:r>
            <a:r>
              <a:rPr lang="en-US" sz="2000" dirty="0">
                <a:latin typeface="Palatino Linotype" panose="02040502050505030304" pitchFamily="18" charset="0"/>
                <a:ea typeface="ＭＳ Ｐゴシック" pitchFamily="34" charset="-128"/>
              </a:rPr>
              <a:t>supports government ownership/allocation of </a:t>
            </a:r>
            <a:r>
              <a:rPr lang="en-US" sz="2000" dirty="0" smtClean="0">
                <a:latin typeface="Palatino Linotype" panose="02040502050505030304" pitchFamily="18" charset="0"/>
                <a:ea typeface="ＭＳ Ｐゴシック" pitchFamily="34" charset="-128"/>
              </a:rPr>
              <a:t>resources.</a:t>
            </a:r>
          </a:p>
          <a:p>
            <a:pPr marL="742950" lvl="1" indent="-285750">
              <a:lnSpc>
                <a:spcPct val="90000"/>
              </a:lnSpc>
            </a:pPr>
            <a:r>
              <a:rPr lang="en-US" sz="2000" dirty="0" smtClean="0">
                <a:latin typeface="Palatino Linotype" panose="02040502050505030304" pitchFamily="18" charset="0"/>
                <a:ea typeface="ＭＳ Ｐゴシック" pitchFamily="34" charset="-128"/>
              </a:rPr>
              <a:t>The </a:t>
            </a:r>
            <a:r>
              <a:rPr lang="en-US" sz="2000" b="1" i="1" u="sng" dirty="0">
                <a:solidFill>
                  <a:srgbClr val="FFFF00"/>
                </a:solidFill>
                <a:latin typeface="Palatino Linotype" panose="02040502050505030304" pitchFamily="18" charset="0"/>
                <a:ea typeface="ＭＳ Ｐゴシック" pitchFamily="34" charset="-128"/>
              </a:rPr>
              <a:t>Libertarian Party </a:t>
            </a:r>
            <a:r>
              <a:rPr lang="en-US" sz="2000" dirty="0">
                <a:latin typeface="Palatino Linotype" panose="02040502050505030304" pitchFamily="18" charset="0"/>
                <a:ea typeface="ＭＳ Ｐゴシック" pitchFamily="34" charset="-128"/>
              </a:rPr>
              <a:t>would like to increase individual freedoms by cutting the size of the U.S. </a:t>
            </a:r>
            <a:r>
              <a:rPr lang="en-US" sz="2000" dirty="0" smtClean="0">
                <a:latin typeface="Palatino Linotype" panose="02040502050505030304" pitchFamily="18" charset="0"/>
                <a:ea typeface="ＭＳ Ｐゴシック" pitchFamily="34" charset="-128"/>
              </a:rPr>
              <a:t>government.</a:t>
            </a:r>
          </a:p>
          <a:p>
            <a:pPr marL="1143008" lvl="2" indent="-285750">
              <a:lnSpc>
                <a:spcPct val="90000"/>
              </a:lnSpc>
            </a:pPr>
            <a:r>
              <a:rPr lang="en-US" sz="1800" dirty="0" smtClean="0">
                <a:latin typeface="Palatino Linotype" panose="02040502050505030304" pitchFamily="18" charset="0"/>
                <a:ea typeface="ＭＳ Ｐゴシック" pitchFamily="34" charset="-128"/>
              </a:rPr>
              <a:t>According </a:t>
            </a:r>
            <a:r>
              <a:rPr lang="en-US" sz="1800" dirty="0">
                <a:latin typeface="Palatino Linotype" panose="02040502050505030304" pitchFamily="18" charset="0"/>
                <a:ea typeface="ＭＳ Ｐゴシック" pitchFamily="34" charset="-128"/>
              </a:rPr>
              <a:t>to the Libertarian party, they are “more liberal than Democrats, yet more conservative than Republicans</a:t>
            </a:r>
            <a:r>
              <a:rPr lang="en-US" sz="1800" dirty="0" smtClean="0">
                <a:latin typeface="Palatino Linotype" panose="02040502050505030304" pitchFamily="18" charset="0"/>
                <a:ea typeface="ＭＳ Ｐゴシック" pitchFamily="34" charset="-128"/>
              </a:rPr>
              <a:t>.”</a:t>
            </a:r>
          </a:p>
          <a:p>
            <a:pPr marL="1143008" lvl="2" indent="-285750">
              <a:lnSpc>
                <a:spcPct val="90000"/>
              </a:lnSpc>
            </a:pPr>
            <a:endParaRPr lang="en-US" sz="1800" dirty="0">
              <a:latin typeface="Palatino Linotype" panose="02040502050505030304" pitchFamily="18" charset="0"/>
              <a:ea typeface="ＭＳ Ｐゴシック" pitchFamily="34" charset="-128"/>
            </a:endParaRPr>
          </a:p>
          <a:p>
            <a:pPr marL="742950" lvl="1" indent="-285750">
              <a:lnSpc>
                <a:spcPct val="90000"/>
              </a:lnSpc>
            </a:pPr>
            <a:r>
              <a:rPr lang="en-US" sz="2000" dirty="0" smtClean="0">
                <a:latin typeface="Palatino Linotype" panose="02040502050505030304" pitchFamily="18" charset="0"/>
                <a:ea typeface="ＭＳ Ｐゴシック" pitchFamily="34" charset="-128"/>
              </a:rPr>
              <a:t>There is also the Green Party, Natural Law Party, the Prohibition Party, and a bunch of others.</a:t>
            </a:r>
            <a:endParaRPr lang="en-US" sz="2000" dirty="0">
              <a:latin typeface="Palatino Linotype" panose="02040502050505030304" pitchFamily="18" charset="0"/>
              <a:ea typeface="ＭＳ Ｐゴシック" pitchFamily="34" charset="-128"/>
            </a:endParaRPr>
          </a:p>
          <a:p>
            <a:pPr marL="457200" lvl="1" indent="0">
              <a:lnSpc>
                <a:spcPct val="90000"/>
              </a:lnSpc>
              <a:buNone/>
            </a:pPr>
            <a:endParaRPr lang="en-US" dirty="0">
              <a:ea typeface="ＭＳ Ｐゴシック" pitchFamily="34" charset="-128"/>
            </a:endParaRPr>
          </a:p>
          <a:p>
            <a:pPr marL="457200" lvl="1" indent="0">
              <a:lnSpc>
                <a:spcPct val="90000"/>
              </a:lnSpc>
              <a:buNone/>
            </a:pPr>
            <a:endParaRPr lang="en-US" dirty="0" smtClean="0">
              <a:ea typeface="ＭＳ Ｐゴシック" pitchFamily="34" charset="-12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0" y="1371600"/>
            <a:ext cx="1943100" cy="1943100"/>
          </a:xfrm>
          <a:prstGeom prst="rect">
            <a:avLst/>
          </a:prstGeom>
        </p:spPr>
      </p:pic>
      <p:pic>
        <p:nvPicPr>
          <p:cNvPr id="5" name="Picture 16" descr="http://upload.wikimedia.org/wikipedia/en/f/f3/SPUSA_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3482" y="2743200"/>
            <a:ext cx="1996068" cy="1996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94509" y="4572000"/>
            <a:ext cx="1470082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2696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924800" cy="1143000"/>
          </a:xfrm>
          <a:noFill/>
        </p:spPr>
        <p:txBody>
          <a:bodyPr/>
          <a:lstStyle/>
          <a:p>
            <a:r>
              <a:rPr lang="en-US" b="1" i="1" smtClean="0">
                <a:effectLst/>
                <a:latin typeface="Times New Roman" pitchFamily="18" charset="0"/>
                <a:ea typeface="ＭＳ Ｐゴシック" pitchFamily="34" charset="-128"/>
              </a:rPr>
              <a:t>Party Platforms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676400"/>
            <a:ext cx="38100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en-US" sz="2400" dirty="0" smtClean="0">
              <a:ea typeface="ＭＳ Ｐゴシック" pitchFamily="34" charset="-128"/>
            </a:endParaRPr>
          </a:p>
          <a:p>
            <a:pPr>
              <a:lnSpc>
                <a:spcPct val="90000"/>
              </a:lnSpc>
            </a:pPr>
            <a:r>
              <a:rPr lang="en-US" sz="2800" dirty="0" smtClean="0">
                <a:latin typeface="Palatino Linotype" panose="02040502050505030304" pitchFamily="18" charset="0"/>
                <a:ea typeface="ＭＳ Ｐゴシック" pitchFamily="34" charset="-128"/>
              </a:rPr>
              <a:t>To know where a party stands on the major issues, </a:t>
            </a:r>
            <a:r>
              <a:rPr lang="en-US" sz="2800" b="1" i="1" u="sng" dirty="0" smtClean="0">
                <a:solidFill>
                  <a:srgbClr val="FFFF00"/>
                </a:solidFill>
                <a:latin typeface="Palatino Linotype" panose="02040502050505030304" pitchFamily="18" charset="0"/>
                <a:ea typeface="ＭＳ Ｐゴシック" pitchFamily="34" charset="-128"/>
              </a:rPr>
              <a:t>voters</a:t>
            </a:r>
            <a:r>
              <a:rPr lang="en-US" sz="2800" dirty="0" smtClean="0">
                <a:latin typeface="Palatino Linotype" panose="02040502050505030304" pitchFamily="18" charset="0"/>
                <a:ea typeface="ＭＳ Ｐゴシック" pitchFamily="34" charset="-128"/>
              </a:rPr>
              <a:t> can look at the party’s platform.</a:t>
            </a:r>
          </a:p>
          <a:p>
            <a:pPr lvl="1">
              <a:lnSpc>
                <a:spcPct val="90000"/>
              </a:lnSpc>
              <a:buFontTx/>
              <a:buNone/>
            </a:pPr>
            <a:endParaRPr lang="en-US" sz="2000" dirty="0" smtClean="0">
              <a:ea typeface="ＭＳ Ｐゴシック" pitchFamily="34" charset="-128"/>
            </a:endParaRPr>
          </a:p>
          <a:p>
            <a:pPr lvl="1">
              <a:lnSpc>
                <a:spcPct val="90000"/>
              </a:lnSpc>
            </a:pPr>
            <a:endParaRPr lang="en-US" sz="2400" b="1" i="1" dirty="0" smtClean="0">
              <a:ea typeface="ＭＳ Ｐゴシック" pitchFamily="34" charset="-128"/>
            </a:endParaRPr>
          </a:p>
        </p:txBody>
      </p:sp>
      <p:pic>
        <p:nvPicPr>
          <p:cNvPr id="18436" name="Picture 5" descr="romney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19600" y="2133600"/>
            <a:ext cx="3009900" cy="200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 descr="&lt;strong&gt;Trump&lt;/strong&gt; Belongs in the ‘Entertainment’ Pages – The Moderate ..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3657600"/>
            <a:ext cx="2834989" cy="18540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924800" cy="1143000"/>
          </a:xfrm>
          <a:noFill/>
        </p:spPr>
        <p:txBody>
          <a:bodyPr/>
          <a:lstStyle/>
          <a:p>
            <a:r>
              <a:rPr lang="en-US" b="1" i="1" smtClean="0">
                <a:effectLst/>
                <a:latin typeface="Times New Roman" pitchFamily="18" charset="0"/>
                <a:ea typeface="ＭＳ Ｐゴシック" pitchFamily="34" charset="-128"/>
              </a:rPr>
              <a:t>Party Platforms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676400"/>
            <a:ext cx="3810000" cy="41148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endParaRPr lang="en-US" sz="2400" dirty="0" smtClean="0">
              <a:ea typeface="ＭＳ Ｐゴシック" pitchFamily="34" charset="-128"/>
            </a:endParaRPr>
          </a:p>
          <a:p>
            <a:pPr>
              <a:lnSpc>
                <a:spcPct val="90000"/>
              </a:lnSpc>
            </a:pPr>
            <a:r>
              <a:rPr lang="en-US" sz="2800" dirty="0" smtClean="0">
                <a:latin typeface="Palatino Linotype" panose="02040502050505030304" pitchFamily="18" charset="0"/>
                <a:ea typeface="ＭＳ Ｐゴシック" pitchFamily="34" charset="-128"/>
              </a:rPr>
              <a:t>A </a:t>
            </a:r>
            <a:r>
              <a:rPr lang="en-US" sz="2800" b="1" i="1" u="sng" dirty="0" smtClean="0">
                <a:solidFill>
                  <a:srgbClr val="FFFF00"/>
                </a:solidFill>
                <a:latin typeface="Palatino Linotype" panose="02040502050505030304" pitchFamily="18" charset="0"/>
                <a:ea typeface="ＭＳ Ｐゴシック" pitchFamily="34" charset="-128"/>
              </a:rPr>
              <a:t>platform</a:t>
            </a:r>
            <a:r>
              <a:rPr lang="en-US" sz="2800" dirty="0" smtClean="0">
                <a:latin typeface="Palatino Linotype" panose="02040502050505030304" pitchFamily="18" charset="0"/>
                <a:ea typeface="ＭＳ Ｐゴシック" pitchFamily="34" charset="-128"/>
              </a:rPr>
              <a:t> is a series of statements expressing the party’s principles, beliefs, and positions on issues.</a:t>
            </a:r>
          </a:p>
          <a:p>
            <a:pPr>
              <a:lnSpc>
                <a:spcPct val="90000"/>
              </a:lnSpc>
            </a:pPr>
            <a:r>
              <a:rPr lang="en-US" sz="2800" dirty="0" smtClean="0">
                <a:latin typeface="Palatino Linotype" panose="02040502050505030304" pitchFamily="18" charset="0"/>
                <a:ea typeface="ＭＳ Ｐゴシック" pitchFamily="34" charset="-128"/>
              </a:rPr>
              <a:t>Each individual part of a platform is called a </a:t>
            </a:r>
            <a:r>
              <a:rPr lang="en-US" sz="2800" b="1" i="1" u="sng" dirty="0" smtClean="0">
                <a:solidFill>
                  <a:srgbClr val="FFFF00"/>
                </a:solidFill>
                <a:latin typeface="Palatino Linotype" panose="02040502050505030304" pitchFamily="18" charset="0"/>
                <a:ea typeface="ＭＳ Ｐゴシック" pitchFamily="34" charset="-128"/>
              </a:rPr>
              <a:t>plank</a:t>
            </a:r>
            <a:r>
              <a:rPr lang="en-US" sz="2800" dirty="0" smtClean="0">
                <a:latin typeface="Palatino Linotype" panose="02040502050505030304" pitchFamily="18" charset="0"/>
                <a:ea typeface="ＭＳ Ｐゴシック" pitchFamily="34" charset="-128"/>
              </a:rPr>
              <a:t>.  </a:t>
            </a:r>
          </a:p>
          <a:p>
            <a:pPr lvl="1">
              <a:lnSpc>
                <a:spcPct val="90000"/>
              </a:lnSpc>
            </a:pPr>
            <a:endParaRPr lang="en-US" sz="2400" b="1" i="1" dirty="0" smtClean="0">
              <a:ea typeface="ＭＳ Ｐゴシック" pitchFamily="34" charset="-128"/>
            </a:endParaRPr>
          </a:p>
        </p:txBody>
      </p:sp>
      <p:pic>
        <p:nvPicPr>
          <p:cNvPr id="19460" name="Picture 4" descr="romney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19600" y="2133600"/>
            <a:ext cx="3009900" cy="200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&lt;strong&gt;Trump&lt;/strong&gt; Belongs in the ‘Entertainment’ Pages – The Moderate ..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3657600"/>
            <a:ext cx="2834989" cy="18540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Palatino Linotype" panose="02040502050505030304" pitchFamily="18" charset="0"/>
              </a:rPr>
              <a:t>Where do they stand on the Economy, Heath Care, Environment, Education???</a:t>
            </a:r>
            <a:endParaRPr lang="en-US" dirty="0">
              <a:latin typeface="Palatino Linotype" panose="02040502050505030304" pitchFamily="18" charset="0"/>
            </a:endParaRPr>
          </a:p>
        </p:txBody>
      </p:sp>
      <p:pic>
        <p:nvPicPr>
          <p:cNvPr id="15" name="irc_mi" descr="https://upload.wikimedia.org/wikipedia/en/e/e3/DemocraticLogo.pn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5366737"/>
            <a:ext cx="1113959" cy="10848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irc_mi" descr="https://upload.wikimedia.org/wikipedia/commons/thumb/9/9b/Republicanlogo.svg/2000px-Republicanlogo.svg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8622" y="5410200"/>
            <a:ext cx="1200150" cy="104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 descr="http://www.conservapedia.com/images/6/65/Brand.gif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834310"/>
            <a:ext cx="971550" cy="971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irc_mi" descr="http://upload.wikimedia.org/wikipedia/en/f/f3/SPUSA_logo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0025" y="3846820"/>
            <a:ext cx="1123950" cy="1123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irc_mi" descr="http://www.lp.org/files/logo_color_jpg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25" y="3846820"/>
            <a:ext cx="1069975" cy="11049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026385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685800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smtClean="0"/>
              <a:t>Issues – Federal  </a:t>
            </a:r>
            <a:endParaRPr lang="en-US" dirty="0"/>
          </a:p>
        </p:txBody>
      </p:sp>
      <p:graphicFrame>
        <p:nvGraphicFramePr>
          <p:cNvPr id="5" name="ClipAr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59075362"/>
              </p:ext>
            </p:extLst>
          </p:nvPr>
        </p:nvGraphicFramePr>
        <p:xfrm>
          <a:off x="0" y="762000"/>
          <a:ext cx="9144001" cy="7367001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102069">
                  <a:extLst>
                    <a:ext uri="{9D8B030D-6E8A-4147-A177-3AD203B41FA5}">
                      <a16:colId xmlns:a16="http://schemas.microsoft.com/office/drawing/2014/main" val="1320858016"/>
                    </a:ext>
                  </a:extLst>
                </a:gridCol>
                <a:gridCol w="2627587">
                  <a:extLst>
                    <a:ext uri="{9D8B030D-6E8A-4147-A177-3AD203B41FA5}">
                      <a16:colId xmlns:a16="http://schemas.microsoft.com/office/drawing/2014/main" val="362823483"/>
                    </a:ext>
                  </a:extLst>
                </a:gridCol>
                <a:gridCol w="2270235">
                  <a:extLst>
                    <a:ext uri="{9D8B030D-6E8A-4147-A177-3AD203B41FA5}">
                      <a16:colId xmlns:a16="http://schemas.microsoft.com/office/drawing/2014/main" val="3814714973"/>
                    </a:ext>
                  </a:extLst>
                </a:gridCol>
                <a:gridCol w="2144110">
                  <a:extLst>
                    <a:ext uri="{9D8B030D-6E8A-4147-A177-3AD203B41FA5}">
                      <a16:colId xmlns:a16="http://schemas.microsoft.com/office/drawing/2014/main" val="678416073"/>
                    </a:ext>
                  </a:extLst>
                </a:gridCol>
              </a:tblGrid>
              <a:tr h="114908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86538" marR="186538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Platform </a:t>
                      </a:r>
                    </a:p>
                    <a:p>
                      <a:r>
                        <a:rPr lang="en-US" dirty="0" smtClean="0"/>
                        <a:t>(Overall</a:t>
                      </a:r>
                      <a:r>
                        <a:rPr lang="en-US" baseline="0" dirty="0" smtClean="0"/>
                        <a:t> Party Concerns)</a:t>
                      </a:r>
                      <a:endParaRPr lang="en-US" dirty="0"/>
                    </a:p>
                  </a:txBody>
                  <a:tcPr marL="186538" marR="186538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Democratic</a:t>
                      </a:r>
                      <a:r>
                        <a:rPr lang="en-US" baseline="0" dirty="0" smtClean="0"/>
                        <a:t> Party Platform </a:t>
                      </a:r>
                      <a:endParaRPr lang="en-US" dirty="0"/>
                    </a:p>
                  </a:txBody>
                  <a:tcPr marL="186538" marR="186538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Republican</a:t>
                      </a:r>
                      <a:r>
                        <a:rPr lang="en-US" baseline="0" dirty="0" smtClean="0"/>
                        <a:t> Party Platform </a:t>
                      </a:r>
                      <a:endParaRPr lang="en-US" dirty="0"/>
                    </a:p>
                  </a:txBody>
                  <a:tcPr marL="186538" marR="186538"/>
                </a:tc>
                <a:extLst>
                  <a:ext uri="{0D108BD9-81ED-4DB2-BD59-A6C34878D82A}">
                    <a16:rowId xmlns:a16="http://schemas.microsoft.com/office/drawing/2014/main" val="3500223462"/>
                  </a:ext>
                </a:extLst>
              </a:tr>
              <a:tr h="1398835">
                <a:tc>
                  <a:txBody>
                    <a:bodyPr/>
                    <a:lstStyle/>
                    <a:p>
                      <a:r>
                        <a:rPr lang="en-US" dirty="0" smtClean="0"/>
                        <a:t>Plank 1 </a:t>
                      </a:r>
                    </a:p>
                    <a:p>
                      <a:r>
                        <a:rPr lang="en-US" dirty="0" smtClean="0"/>
                        <a:t>(Specific Issue)</a:t>
                      </a:r>
                      <a:endParaRPr lang="en-US" dirty="0"/>
                    </a:p>
                  </a:txBody>
                  <a:tcPr marL="186538" marR="186538"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Unites</a:t>
                      </a:r>
                      <a:r>
                        <a:rPr lang="en-US" baseline="0" dirty="0" smtClean="0"/>
                        <a:t> States Economy </a:t>
                      </a:r>
                      <a:endParaRPr lang="en-US" dirty="0"/>
                    </a:p>
                  </a:txBody>
                  <a:tcPr marL="186538" marR="186538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Wants</a:t>
                      </a:r>
                      <a:r>
                        <a:rPr lang="en-US" sz="1600" baseline="0" dirty="0" smtClean="0"/>
                        <a:t> the federal government to place regulations on businesses to influence economic growth</a:t>
                      </a:r>
                      <a:endParaRPr lang="en-US" sz="1600" dirty="0"/>
                    </a:p>
                  </a:txBody>
                  <a:tcPr marL="186538" marR="186538"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None/>
                      </a:pPr>
                      <a:r>
                        <a:rPr lang="en-US" sz="1600" b="0" i="0" u="none" baseline="0" dirty="0" smtClean="0">
                          <a:solidFill>
                            <a:schemeClr val="bg2"/>
                          </a:solidFill>
                        </a:rPr>
                        <a:t>Wants to use</a:t>
                      </a:r>
                      <a:r>
                        <a:rPr lang="en-US" sz="1600" b="0" i="0" u="none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1600" b="1" i="1" u="sng" baseline="0" dirty="0" smtClean="0">
                          <a:solidFill>
                            <a:srgbClr val="FF0000"/>
                          </a:solidFill>
                        </a:rPr>
                        <a:t>tax</a:t>
                      </a:r>
                      <a:r>
                        <a:rPr lang="en-US" sz="1600" b="0" i="0" u="none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1600" b="0" i="0" u="none" baseline="0" dirty="0" smtClean="0">
                          <a:solidFill>
                            <a:schemeClr val="bg2"/>
                          </a:solidFill>
                        </a:rPr>
                        <a:t>relief to grow economy and create jobs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en-US" sz="1400" dirty="0"/>
                    </a:p>
                  </a:txBody>
                  <a:tcPr marL="186538" marR="186538"/>
                </a:tc>
                <a:extLst>
                  <a:ext uri="{0D108BD9-81ED-4DB2-BD59-A6C34878D82A}">
                    <a16:rowId xmlns:a16="http://schemas.microsoft.com/office/drawing/2014/main" val="2511516503"/>
                  </a:ext>
                </a:extLst>
              </a:tr>
              <a:tr h="1398835">
                <a:tc>
                  <a:txBody>
                    <a:bodyPr/>
                    <a:lstStyle/>
                    <a:p>
                      <a:r>
                        <a:rPr lang="en-US" dirty="0" smtClean="0"/>
                        <a:t>Plank 2 </a:t>
                      </a:r>
                    </a:p>
                    <a:p>
                      <a:r>
                        <a:rPr lang="en-US" dirty="0" smtClean="0"/>
                        <a:t>(Specific Issue)</a:t>
                      </a:r>
                    </a:p>
                    <a:p>
                      <a:endParaRPr lang="en-US" dirty="0"/>
                    </a:p>
                  </a:txBody>
                  <a:tcPr marL="186538" marR="186538"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Education </a:t>
                      </a:r>
                      <a:endParaRPr lang="en-US" dirty="0"/>
                    </a:p>
                  </a:txBody>
                  <a:tcPr marL="186538" marR="186538"/>
                </a:tc>
                <a:tc>
                  <a:txBody>
                    <a:bodyPr/>
                    <a:lstStyle/>
                    <a:p>
                      <a:r>
                        <a:rPr lang="en-US" sz="1600" b="0" i="0" u="none" dirty="0" smtClean="0">
                          <a:solidFill>
                            <a:schemeClr val="bg2"/>
                          </a:solidFill>
                        </a:rPr>
                        <a:t>Wants to raise standards in K-12 Schools and </a:t>
                      </a:r>
                      <a:r>
                        <a:rPr lang="en-US" sz="1600" b="1" i="1" u="sng" dirty="0" smtClean="0">
                          <a:solidFill>
                            <a:srgbClr val="FF0000"/>
                          </a:solidFill>
                        </a:rPr>
                        <a:t>increase</a:t>
                      </a:r>
                      <a:r>
                        <a:rPr lang="en-US" sz="1600" b="0" i="0" u="none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1600" b="0" i="0" u="none" dirty="0" smtClean="0">
                          <a:solidFill>
                            <a:schemeClr val="bg2"/>
                          </a:solidFill>
                        </a:rPr>
                        <a:t>financial</a:t>
                      </a:r>
                      <a:r>
                        <a:rPr lang="en-US" sz="1600" b="0" i="0" u="none" baseline="0" dirty="0" smtClean="0">
                          <a:solidFill>
                            <a:schemeClr val="bg2"/>
                          </a:solidFill>
                        </a:rPr>
                        <a:t> aid for secondary education </a:t>
                      </a:r>
                      <a:endParaRPr lang="en-US" sz="1600" b="0" i="0" u="none" dirty="0">
                        <a:solidFill>
                          <a:schemeClr val="bg2"/>
                        </a:solidFill>
                      </a:endParaRPr>
                    </a:p>
                  </a:txBody>
                  <a:tcPr marL="186538" marR="186538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Wants to increase access to charter schools, and promote</a:t>
                      </a:r>
                      <a:r>
                        <a:rPr lang="en-US" sz="1600" baseline="0" dirty="0" smtClean="0"/>
                        <a:t> accountability for students and parents </a:t>
                      </a:r>
                      <a:endParaRPr lang="en-US" sz="1600" dirty="0"/>
                    </a:p>
                  </a:txBody>
                  <a:tcPr marL="186538" marR="186538"/>
                </a:tc>
                <a:extLst>
                  <a:ext uri="{0D108BD9-81ED-4DB2-BD59-A6C34878D82A}">
                    <a16:rowId xmlns:a16="http://schemas.microsoft.com/office/drawing/2014/main" val="343899925"/>
                  </a:ext>
                </a:extLst>
              </a:tr>
              <a:tr h="1138587">
                <a:tc>
                  <a:txBody>
                    <a:bodyPr/>
                    <a:lstStyle/>
                    <a:p>
                      <a:r>
                        <a:rPr lang="en-US" dirty="0" smtClean="0"/>
                        <a:t>Plank 3 </a:t>
                      </a:r>
                    </a:p>
                    <a:p>
                      <a:r>
                        <a:rPr lang="en-US" dirty="0" smtClean="0"/>
                        <a:t>(Specific Issue)</a:t>
                      </a:r>
                      <a:endParaRPr lang="en-US" dirty="0"/>
                    </a:p>
                  </a:txBody>
                  <a:tcPr marL="186538" marR="186538"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Health</a:t>
                      </a:r>
                      <a:r>
                        <a:rPr lang="en-US" baseline="0" dirty="0" smtClean="0"/>
                        <a:t> Care </a:t>
                      </a:r>
                      <a:endParaRPr lang="en-US" dirty="0"/>
                    </a:p>
                  </a:txBody>
                  <a:tcPr marL="186538" marR="186538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Mandated</a:t>
                      </a:r>
                      <a:r>
                        <a:rPr lang="en-US" sz="1600" baseline="0" dirty="0" smtClean="0"/>
                        <a:t> healthcare for all citizens</a:t>
                      </a:r>
                      <a:endParaRPr lang="en-US" sz="1600" dirty="0"/>
                    </a:p>
                  </a:txBody>
                  <a:tcPr marL="186538" marR="186538"/>
                </a:tc>
                <a:tc>
                  <a:txBody>
                    <a:bodyPr/>
                    <a:lstStyle/>
                    <a:p>
                      <a:r>
                        <a:rPr lang="en-US" sz="1600" b="0" i="0" u="none" dirty="0" smtClean="0">
                          <a:solidFill>
                            <a:schemeClr val="bg2"/>
                          </a:solidFill>
                        </a:rPr>
                        <a:t>Says mandated</a:t>
                      </a:r>
                      <a:r>
                        <a:rPr lang="en-US" sz="1600" b="0" i="0" u="none" baseline="0" dirty="0" smtClean="0">
                          <a:solidFill>
                            <a:schemeClr val="bg2"/>
                          </a:solidFill>
                        </a:rPr>
                        <a:t> </a:t>
                      </a:r>
                      <a:r>
                        <a:rPr lang="en-US" sz="1600" b="1" i="1" u="sng" baseline="0" dirty="0" smtClean="0">
                          <a:solidFill>
                            <a:srgbClr val="FF0000"/>
                          </a:solidFill>
                        </a:rPr>
                        <a:t>healthcare </a:t>
                      </a:r>
                      <a:r>
                        <a:rPr lang="en-US" sz="1600" b="0" i="0" u="none" baseline="0" dirty="0" smtClean="0">
                          <a:solidFill>
                            <a:schemeClr val="bg2"/>
                          </a:solidFill>
                        </a:rPr>
                        <a:t>is unconstitutional. Supports Medicare  </a:t>
                      </a:r>
                      <a:endParaRPr lang="en-US" sz="1600" b="0" i="0" u="none" dirty="0">
                        <a:solidFill>
                          <a:schemeClr val="bg2"/>
                        </a:solidFill>
                      </a:endParaRPr>
                    </a:p>
                  </a:txBody>
                  <a:tcPr marL="186538" marR="186538"/>
                </a:tc>
                <a:extLst>
                  <a:ext uri="{0D108BD9-81ED-4DB2-BD59-A6C34878D82A}">
                    <a16:rowId xmlns:a16="http://schemas.microsoft.com/office/drawing/2014/main" val="543223458"/>
                  </a:ext>
                </a:extLst>
              </a:tr>
              <a:tr h="957567">
                <a:tc>
                  <a:txBody>
                    <a:bodyPr/>
                    <a:lstStyle/>
                    <a:p>
                      <a:r>
                        <a:rPr lang="en-US" dirty="0" smtClean="0"/>
                        <a:t>Plank 4 </a:t>
                      </a:r>
                    </a:p>
                    <a:p>
                      <a:r>
                        <a:rPr lang="en-US" dirty="0" smtClean="0"/>
                        <a:t>(Specific Issue)</a:t>
                      </a:r>
                      <a:endParaRPr lang="en-US" dirty="0"/>
                    </a:p>
                  </a:txBody>
                  <a:tcPr marL="186538" marR="186538"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Energy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 marL="186538" marR="186538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Supports</a:t>
                      </a:r>
                      <a:r>
                        <a:rPr lang="en-US" sz="1600" baseline="0" dirty="0" smtClean="0"/>
                        <a:t> industry of creating green energy </a:t>
                      </a:r>
                      <a:endParaRPr lang="en-US" sz="1600" dirty="0"/>
                    </a:p>
                  </a:txBody>
                  <a:tcPr marL="186538" marR="186538"/>
                </a:tc>
                <a:tc>
                  <a:txBody>
                    <a:bodyPr/>
                    <a:lstStyle/>
                    <a:p>
                      <a:r>
                        <a:rPr lang="en-US" sz="1600" b="0" i="0" u="none" dirty="0" smtClean="0">
                          <a:solidFill>
                            <a:schemeClr val="bg2"/>
                          </a:solidFill>
                        </a:rPr>
                        <a:t>Wants America to resume off-shore </a:t>
                      </a:r>
                      <a:r>
                        <a:rPr lang="en-US" sz="1600" b="1" i="1" u="sng" dirty="0" smtClean="0">
                          <a:solidFill>
                            <a:srgbClr val="FF0000"/>
                          </a:solidFill>
                        </a:rPr>
                        <a:t>drilling</a:t>
                      </a:r>
                      <a:r>
                        <a:rPr lang="en-US" sz="1600" b="1" i="1" u="sng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1600" b="0" i="0" u="none" baseline="0" dirty="0" smtClean="0">
                          <a:solidFill>
                            <a:schemeClr val="bg2"/>
                          </a:solidFill>
                        </a:rPr>
                        <a:t>to boost economy and lower energy costs </a:t>
                      </a:r>
                      <a:endParaRPr lang="en-US" sz="1600" b="0" i="0" u="none" dirty="0">
                        <a:solidFill>
                          <a:schemeClr val="bg2"/>
                        </a:solidFill>
                      </a:endParaRPr>
                    </a:p>
                  </a:txBody>
                  <a:tcPr marL="186538" marR="186538"/>
                </a:tc>
                <a:extLst>
                  <a:ext uri="{0D108BD9-81ED-4DB2-BD59-A6C34878D82A}">
                    <a16:rowId xmlns:a16="http://schemas.microsoft.com/office/drawing/2014/main" val="38567896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5341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b="1" i="1" dirty="0" smtClean="0">
                <a:effectLst/>
                <a:latin typeface="Times New Roman" pitchFamily="18" charset="0"/>
                <a:ea typeface="ＭＳ Ｐゴシック" pitchFamily="34" charset="-128"/>
              </a:rPr>
              <a:t>What are Political Parties?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981200"/>
            <a:ext cx="4343400" cy="42672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Palatino Linotype" panose="02040502050505030304" pitchFamily="18" charset="0"/>
                <a:ea typeface="ＭＳ Ｐゴシック" pitchFamily="34" charset="-128"/>
              </a:rPr>
              <a:t>A </a:t>
            </a:r>
            <a:r>
              <a:rPr lang="en-US" sz="2400" b="1" i="1" u="sng" dirty="0" smtClean="0">
                <a:solidFill>
                  <a:srgbClr val="FFFF00"/>
                </a:solidFill>
                <a:latin typeface="Palatino Linotype" panose="02040502050505030304" pitchFamily="18" charset="0"/>
                <a:ea typeface="ＭＳ Ｐゴシック" pitchFamily="34" charset="-128"/>
              </a:rPr>
              <a:t>political party </a:t>
            </a:r>
            <a:r>
              <a:rPr lang="en-US" sz="2400" dirty="0" smtClean="0">
                <a:latin typeface="Palatino Linotype" panose="02040502050505030304" pitchFamily="18" charset="0"/>
                <a:ea typeface="ＭＳ Ｐゴシック" pitchFamily="34" charset="-128"/>
              </a:rPr>
              <a:t>is a group of citizens (voters) with similar views on public issues who work to put their ideas into effect through government action and who band together to elect  candidates.</a:t>
            </a:r>
          </a:p>
          <a:p>
            <a:r>
              <a:rPr lang="en-US" sz="2400" dirty="0" smtClean="0">
                <a:latin typeface="Palatino Linotype" panose="02040502050505030304" pitchFamily="18" charset="0"/>
                <a:ea typeface="ＭＳ Ｐゴシック" pitchFamily="34" charset="-128"/>
              </a:rPr>
              <a:t>Political parties seek to win elections and hold public office.</a:t>
            </a:r>
          </a:p>
        </p:txBody>
      </p:sp>
      <p:pic>
        <p:nvPicPr>
          <p:cNvPr id="4100" name="ClipArt Placeholder 5"/>
          <p:cNvPicPr>
            <a:picLocks noGrp="1" noChangeAspect="1"/>
          </p:cNvPicPr>
          <p:nvPr>
            <p:ph type="clipArt" sz="half" idx="2"/>
          </p:nvPr>
        </p:nvPicPr>
        <p:blipFill>
          <a:blip r:embed="rId2"/>
          <a:srcRect t="-26160" b="-26160"/>
          <a:stretch>
            <a:fillRect/>
          </a:stretch>
        </p:blipFill>
        <p:spPr>
          <a:xfrm>
            <a:off x="4876800" y="1828800"/>
            <a:ext cx="3810000" cy="4114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b="1" i="1" dirty="0" smtClean="0">
                <a:effectLst/>
                <a:latin typeface="Times New Roman" pitchFamily="18" charset="0"/>
                <a:ea typeface="ＭＳ Ｐゴシック" pitchFamily="34" charset="-128"/>
              </a:rPr>
              <a:t>Purpose of Political Parties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676400"/>
            <a:ext cx="4953000" cy="4953000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 smtClean="0">
                <a:latin typeface="Palatino Linotype" panose="02040502050505030304" pitchFamily="18" charset="0"/>
                <a:ea typeface="ＭＳ Ｐゴシック" pitchFamily="34" charset="-128"/>
              </a:rPr>
              <a:t>Parties pick </a:t>
            </a:r>
            <a:r>
              <a:rPr lang="en-US" sz="2400" b="1" i="1" u="sng" dirty="0" smtClean="0">
                <a:solidFill>
                  <a:srgbClr val="FFFF00"/>
                </a:solidFill>
                <a:latin typeface="Palatino Linotype" panose="02040502050505030304" pitchFamily="18" charset="0"/>
                <a:ea typeface="ＭＳ Ｐゴシック" pitchFamily="34" charset="-128"/>
              </a:rPr>
              <a:t>candidates</a:t>
            </a:r>
            <a:r>
              <a:rPr lang="en-US" sz="2400" dirty="0" smtClean="0">
                <a:latin typeface="Palatino Linotype" panose="02040502050505030304" pitchFamily="18" charset="0"/>
                <a:ea typeface="ＭＳ Ｐゴシック" pitchFamily="34" charset="-128"/>
              </a:rPr>
              <a:t> who agree with their beliefs and try to persuade voters to support their candidates who are running for office.  Political parties also:</a:t>
            </a:r>
          </a:p>
          <a:p>
            <a:pPr lvl="1"/>
            <a:r>
              <a:rPr lang="en-US" sz="2200" dirty="0" smtClean="0">
                <a:latin typeface="Palatino Linotype" panose="02040502050505030304" pitchFamily="18" charset="0"/>
                <a:ea typeface="ＭＳ Ｐゴシック" pitchFamily="34" charset="-128"/>
              </a:rPr>
              <a:t>Inform and activate their supporters</a:t>
            </a:r>
          </a:p>
          <a:p>
            <a:pPr lvl="1"/>
            <a:r>
              <a:rPr lang="en-US" sz="2200" dirty="0" smtClean="0">
                <a:latin typeface="Palatino Linotype" panose="02040502050505030304" pitchFamily="18" charset="0"/>
                <a:ea typeface="ＭＳ Ｐゴシック" pitchFamily="34" charset="-128"/>
              </a:rPr>
              <a:t>Act as “</a:t>
            </a:r>
            <a:r>
              <a:rPr lang="en-US" sz="2200" b="1" i="1" u="sng" dirty="0" smtClean="0">
                <a:solidFill>
                  <a:srgbClr val="FFFF00"/>
                </a:solidFill>
                <a:latin typeface="Palatino Linotype" panose="02040502050505030304" pitchFamily="18" charset="0"/>
                <a:ea typeface="ＭＳ Ｐゴシック" pitchFamily="34" charset="-128"/>
              </a:rPr>
              <a:t>bonding agents</a:t>
            </a:r>
            <a:r>
              <a:rPr lang="en-US" sz="2200" dirty="0" smtClean="0">
                <a:latin typeface="Palatino Linotype" panose="02040502050505030304" pitchFamily="18" charset="0"/>
                <a:ea typeface="ＭＳ Ｐゴシック" pitchFamily="34" charset="-128"/>
              </a:rPr>
              <a:t>” to ensure that their candidates perform well in office</a:t>
            </a:r>
          </a:p>
          <a:p>
            <a:pPr lvl="1"/>
            <a:r>
              <a:rPr lang="en-US" sz="2200" dirty="0" smtClean="0">
                <a:latin typeface="Palatino Linotype" panose="02040502050505030304" pitchFamily="18" charset="0"/>
                <a:ea typeface="ＭＳ Ｐゴシック" pitchFamily="34" charset="-128"/>
              </a:rPr>
              <a:t>Utilize </a:t>
            </a:r>
            <a:r>
              <a:rPr lang="en-US" sz="2200" b="1" i="1" u="sng" dirty="0" smtClean="0">
                <a:solidFill>
                  <a:srgbClr val="FFFF00"/>
                </a:solidFill>
                <a:latin typeface="Palatino Linotype" panose="02040502050505030304" pitchFamily="18" charset="0"/>
                <a:ea typeface="ＭＳ Ｐゴシック" pitchFamily="34" charset="-128"/>
              </a:rPr>
              <a:t>partisanship</a:t>
            </a:r>
            <a:r>
              <a:rPr lang="en-US" sz="2200" dirty="0" smtClean="0">
                <a:latin typeface="Palatino Linotype" panose="02040502050505030304" pitchFamily="18" charset="0"/>
                <a:ea typeface="ＭＳ Ｐゴシック" pitchFamily="34" charset="-128"/>
              </a:rPr>
              <a:t> to govern – push the ideas of their party through the government.</a:t>
            </a:r>
          </a:p>
          <a:p>
            <a:pPr lvl="1"/>
            <a:r>
              <a:rPr lang="en-US" sz="2200" dirty="0" smtClean="0">
                <a:latin typeface="Palatino Linotype" panose="02040502050505030304" pitchFamily="18" charset="0"/>
                <a:ea typeface="ＭＳ Ｐゴシック" pitchFamily="34" charset="-128"/>
              </a:rPr>
              <a:t>Act as a </a:t>
            </a:r>
            <a:r>
              <a:rPr lang="en-US" sz="2200" b="1" i="1" u="sng" dirty="0" smtClean="0">
                <a:solidFill>
                  <a:srgbClr val="FFFF00"/>
                </a:solidFill>
                <a:latin typeface="Palatino Linotype" panose="02040502050505030304" pitchFamily="18" charset="0"/>
                <a:ea typeface="ＭＳ Ｐゴシック" pitchFamily="34" charset="-128"/>
              </a:rPr>
              <a:t>watchdog</a:t>
            </a:r>
            <a:r>
              <a:rPr lang="en-US" sz="2200" dirty="0" smtClean="0">
                <a:latin typeface="Palatino Linotype" panose="02040502050505030304" pitchFamily="18" charset="0"/>
                <a:ea typeface="ＭＳ Ｐゴシック" pitchFamily="34" charset="-128"/>
              </a:rPr>
              <a:t> to ensure that all members of the government are having properly and enforcing policies correctly.</a:t>
            </a:r>
          </a:p>
          <a:p>
            <a:endParaRPr lang="en-US" sz="2400" dirty="0" smtClean="0">
              <a:ea typeface="ＭＳ Ｐゴシック" pitchFamily="34" charset="-128"/>
            </a:endParaRPr>
          </a:p>
          <a:p>
            <a:pPr>
              <a:buFont typeface="Wingdings" pitchFamily="2" charset="2"/>
              <a:buNone/>
            </a:pPr>
            <a:endParaRPr lang="en-US" sz="2000" dirty="0" smtClean="0">
              <a:ea typeface="ＭＳ Ｐゴシック" pitchFamily="34" charset="-128"/>
            </a:endParaRPr>
          </a:p>
        </p:txBody>
      </p:sp>
      <p:pic>
        <p:nvPicPr>
          <p:cNvPr id="5124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05400" y="2514600"/>
            <a:ext cx="3760788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04800"/>
            <a:ext cx="7772400" cy="1143000"/>
          </a:xfrm>
          <a:noFill/>
        </p:spPr>
        <p:txBody>
          <a:bodyPr/>
          <a:lstStyle/>
          <a:p>
            <a:r>
              <a:rPr lang="en-US" b="1" i="1" smtClean="0">
                <a:effectLst/>
                <a:latin typeface="Times New Roman" pitchFamily="18" charset="0"/>
                <a:ea typeface="ＭＳ Ｐゴシック" pitchFamily="34" charset="-128"/>
              </a:rPr>
              <a:t>Political Spectrum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600200"/>
            <a:ext cx="8534400" cy="4419600"/>
          </a:xfrm>
        </p:spPr>
        <p:txBody>
          <a:bodyPr>
            <a:normAutofit/>
          </a:bodyPr>
          <a:lstStyle/>
          <a:p>
            <a:r>
              <a:rPr lang="en-US" altLang="en-US" sz="2400" dirty="0">
                <a:latin typeface="Palatino Linotype" panose="02040502050505030304" pitchFamily="18" charset="0"/>
                <a:ea typeface="ＭＳ Ｐゴシック" panose="020B0600070205080204" pitchFamily="34" charset="-128"/>
              </a:rPr>
              <a:t>The United States today has a </a:t>
            </a:r>
            <a:r>
              <a:rPr lang="en-US" altLang="en-US" sz="2400" b="1" i="1" u="sng" dirty="0">
                <a:solidFill>
                  <a:srgbClr val="FFFF00"/>
                </a:solidFill>
                <a:latin typeface="Palatino Linotype" panose="02040502050505030304" pitchFamily="18" charset="0"/>
                <a:ea typeface="ＭＳ Ｐゴシック" panose="020B0600070205080204" pitchFamily="34" charset="-128"/>
              </a:rPr>
              <a:t>two-party system</a:t>
            </a:r>
            <a:r>
              <a:rPr lang="en-US" altLang="en-US" sz="2400" dirty="0">
                <a:latin typeface="Palatino Linotype" panose="02040502050505030304" pitchFamily="18" charset="0"/>
                <a:ea typeface="ＭＳ Ｐゴシック" panose="020B0600070205080204" pitchFamily="34" charset="-128"/>
              </a:rPr>
              <a:t>, which means that we have </a:t>
            </a:r>
            <a:r>
              <a:rPr lang="en-US" altLang="en-US" sz="2400" b="1" i="1" u="sng" dirty="0">
                <a:solidFill>
                  <a:srgbClr val="FFFF00"/>
                </a:solidFill>
                <a:latin typeface="Palatino Linotype" panose="02040502050505030304" pitchFamily="18" charset="0"/>
                <a:ea typeface="ＭＳ Ｐゴシック" panose="020B0600070205080204" pitchFamily="34" charset="-128"/>
              </a:rPr>
              <a:t>two</a:t>
            </a:r>
            <a:r>
              <a:rPr lang="en-US" altLang="en-US" sz="2400" dirty="0">
                <a:latin typeface="Palatino Linotype" panose="02040502050505030304" pitchFamily="18" charset="0"/>
                <a:ea typeface="ＭＳ Ｐゴシック" panose="020B0600070205080204" pitchFamily="34" charset="-128"/>
              </a:rPr>
              <a:t> main political parties. </a:t>
            </a:r>
            <a:endParaRPr lang="en-US" sz="2400" dirty="0" smtClean="0">
              <a:ea typeface="ＭＳ Ｐゴシック" pitchFamily="34" charset="-128"/>
            </a:endParaRPr>
          </a:p>
          <a:p>
            <a:r>
              <a:rPr lang="en-US" sz="2400" dirty="0" smtClean="0">
                <a:latin typeface="Palatino Linotype" panose="02040502050505030304" pitchFamily="18" charset="0"/>
                <a:ea typeface="ＭＳ Ｐゴシック" pitchFamily="34" charset="-128"/>
              </a:rPr>
              <a:t>Generally, parties are often labeled as “</a:t>
            </a:r>
            <a:r>
              <a:rPr lang="en-US" sz="2400" b="1" i="1" u="sng" dirty="0" smtClean="0">
                <a:solidFill>
                  <a:srgbClr val="FFFF00"/>
                </a:solidFill>
                <a:latin typeface="Palatino Linotype" panose="02040502050505030304" pitchFamily="18" charset="0"/>
                <a:ea typeface="ＭＳ Ｐゴシック" pitchFamily="34" charset="-128"/>
              </a:rPr>
              <a:t>liberal</a:t>
            </a:r>
            <a:r>
              <a:rPr lang="en-US" sz="2400" dirty="0" smtClean="0">
                <a:latin typeface="Palatino Linotype" panose="02040502050505030304" pitchFamily="18" charset="0"/>
                <a:ea typeface="ＭＳ Ｐゴシック" pitchFamily="34" charset="-128"/>
              </a:rPr>
              <a:t>” or “</a:t>
            </a:r>
            <a:r>
              <a:rPr lang="en-US" sz="2400" b="1" i="1" u="sng" dirty="0" smtClean="0">
                <a:solidFill>
                  <a:srgbClr val="FFFF00"/>
                </a:solidFill>
                <a:latin typeface="Palatino Linotype" panose="02040502050505030304" pitchFamily="18" charset="0"/>
                <a:ea typeface="ＭＳ Ｐゴシック" pitchFamily="34" charset="-128"/>
              </a:rPr>
              <a:t>conservative,</a:t>
            </a:r>
            <a:r>
              <a:rPr lang="en-US" sz="2400" dirty="0" smtClean="0">
                <a:latin typeface="Palatino Linotype" panose="02040502050505030304" pitchFamily="18" charset="0"/>
                <a:ea typeface="ＭＳ Ｐゴシック" pitchFamily="34" charset="-128"/>
              </a:rPr>
              <a:t>” depending on their views.</a:t>
            </a:r>
          </a:p>
          <a:p>
            <a:r>
              <a:rPr lang="en-US" sz="2400" dirty="0" smtClean="0">
                <a:latin typeface="Palatino Linotype" panose="02040502050505030304" pitchFamily="18" charset="0"/>
                <a:ea typeface="ＭＳ Ｐゴシック" pitchFamily="34" charset="-128"/>
              </a:rPr>
              <a:t>Parties fall somewhere on the </a:t>
            </a:r>
            <a:r>
              <a:rPr lang="en-US" sz="2400" b="1" i="1" u="sng" dirty="0" smtClean="0">
                <a:solidFill>
                  <a:srgbClr val="FFFF00"/>
                </a:solidFill>
                <a:latin typeface="Palatino Linotype" panose="02040502050505030304" pitchFamily="18" charset="0"/>
                <a:ea typeface="ＭＳ Ｐゴシック" pitchFamily="34" charset="-128"/>
              </a:rPr>
              <a:t>political spectrum </a:t>
            </a:r>
            <a:r>
              <a:rPr lang="en-US" sz="2400" dirty="0" smtClean="0">
                <a:latin typeface="Palatino Linotype" panose="02040502050505030304" pitchFamily="18" charset="0"/>
                <a:ea typeface="ＭＳ Ｐゴシック" pitchFamily="34" charset="-128"/>
              </a:rPr>
              <a:t>(a range referring to differences in political views).</a:t>
            </a:r>
          </a:p>
          <a:p>
            <a:r>
              <a:rPr lang="en-US" sz="2400" dirty="0" smtClean="0">
                <a:latin typeface="Palatino Linotype" panose="02040502050505030304" pitchFamily="18" charset="0"/>
                <a:ea typeface="ＭＳ Ｐゴシック" pitchFamily="34" charset="-128"/>
              </a:rPr>
              <a:t>Most people fall somewhere in the middle and are known as “</a:t>
            </a:r>
            <a:r>
              <a:rPr lang="en-US" sz="2400" b="1" i="1" u="sng" dirty="0" smtClean="0">
                <a:solidFill>
                  <a:srgbClr val="FFFF00"/>
                </a:solidFill>
                <a:latin typeface="Palatino Linotype" panose="02040502050505030304" pitchFamily="18" charset="0"/>
                <a:ea typeface="ＭＳ Ｐゴシック" pitchFamily="34" charset="-128"/>
              </a:rPr>
              <a:t>moderates</a:t>
            </a:r>
            <a:r>
              <a:rPr lang="en-US" sz="2400" b="1" i="1" u="sng" dirty="0">
                <a:solidFill>
                  <a:srgbClr val="FFFF00"/>
                </a:solidFill>
                <a:latin typeface="Palatino Linotype" panose="02040502050505030304" pitchFamily="18" charset="0"/>
                <a:ea typeface="ＭＳ Ｐゴシック" pitchFamily="34" charset="-128"/>
              </a:rPr>
              <a:t>.</a:t>
            </a:r>
            <a:r>
              <a:rPr lang="en-US" sz="2400" dirty="0" smtClean="0">
                <a:latin typeface="Palatino Linotype" panose="02040502050505030304" pitchFamily="18" charset="0"/>
                <a:ea typeface="ＭＳ Ｐゴシック" pitchFamily="34" charset="-128"/>
              </a:rPr>
              <a:t>”   They generally lean toward one side or the other.</a:t>
            </a:r>
          </a:p>
          <a:p>
            <a:pPr>
              <a:buFont typeface="Wingdings" pitchFamily="2" charset="2"/>
              <a:buNone/>
            </a:pPr>
            <a:r>
              <a:rPr lang="en-US" sz="2000" dirty="0" smtClean="0">
                <a:ea typeface="ＭＳ Ｐゴシック" pitchFamily="34" charset="-128"/>
              </a:rPr>
              <a:t> </a:t>
            </a:r>
          </a:p>
        </p:txBody>
      </p:sp>
      <p:cxnSp>
        <p:nvCxnSpPr>
          <p:cNvPr id="6148" name="AutoShape 2"/>
          <p:cNvCxnSpPr>
            <a:cxnSpLocks noChangeShapeType="1"/>
          </p:cNvCxnSpPr>
          <p:nvPr/>
        </p:nvCxnSpPr>
        <p:spPr bwMode="auto">
          <a:xfrm>
            <a:off x="1524000" y="6114546"/>
            <a:ext cx="5791200" cy="1588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pic>
        <p:nvPicPr>
          <p:cNvPr id="6149" name="Picture 2" descr="donkey-democrat-log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3200" y="5343525"/>
            <a:ext cx="763588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3" descr="Republican_Log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33218" y="5343525"/>
            <a:ext cx="77787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1" name="Rectangle 5"/>
          <p:cNvSpPr>
            <a:spLocks noChangeArrowheads="1"/>
          </p:cNvSpPr>
          <p:nvPr/>
        </p:nvSpPr>
        <p:spPr bwMode="auto">
          <a:xfrm>
            <a:off x="-152400" y="5781675"/>
            <a:ext cx="8382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en-US" sz="900" b="1" dirty="0">
                <a:latin typeface="Georgia" pitchFamily="18" charset="0"/>
                <a:cs typeface="Times New Roman" pitchFamily="18" charset="0"/>
              </a:rPr>
              <a:t>	               </a:t>
            </a:r>
            <a:r>
              <a:rPr lang="en-US" sz="1600" b="1" dirty="0">
                <a:latin typeface="Georgia" pitchFamily="18" charset="0"/>
                <a:cs typeface="Times New Roman" pitchFamily="18" charset="0"/>
              </a:rPr>
              <a:t>Left			     Moderate		             Right</a:t>
            </a:r>
            <a:endParaRPr lang="en-US" sz="1400" dirty="0"/>
          </a:p>
          <a:p>
            <a:pPr eaLnBrk="0" hangingPunct="0"/>
            <a:r>
              <a:rPr lang="en-US" sz="1600" b="1" dirty="0">
                <a:latin typeface="Georgia" pitchFamily="18" charset="0"/>
                <a:cs typeface="Times New Roman" pitchFamily="18" charset="0"/>
              </a:rPr>
              <a:t>                     </a:t>
            </a:r>
            <a:r>
              <a:rPr lang="en-US" sz="1600" b="1" dirty="0">
                <a:latin typeface="Calibri" pitchFamily="34" charset="0"/>
                <a:cs typeface="Times New Roman" pitchFamily="18" charset="0"/>
              </a:rPr>
              <a:t>“</a:t>
            </a:r>
            <a:r>
              <a:rPr lang="en-US" sz="1600" b="1" dirty="0">
                <a:latin typeface="Georgia" pitchFamily="18" charset="0"/>
                <a:cs typeface="Times New Roman" pitchFamily="18" charset="0"/>
              </a:rPr>
              <a:t>Liberal</a:t>
            </a:r>
            <a:r>
              <a:rPr lang="en-US" sz="1600" b="1" dirty="0">
                <a:latin typeface="Calibri" pitchFamily="34" charset="0"/>
                <a:cs typeface="Times New Roman" pitchFamily="18" charset="0"/>
              </a:rPr>
              <a:t>”</a:t>
            </a:r>
            <a:r>
              <a:rPr lang="en-US" sz="1600" b="1" dirty="0">
                <a:latin typeface="Georgia" pitchFamily="18" charset="0"/>
                <a:cs typeface="Times New Roman" pitchFamily="18" charset="0"/>
              </a:rPr>
              <a:t>		</a:t>
            </a:r>
            <a:endParaRPr lang="en-US" sz="4800" dirty="0"/>
          </a:p>
        </p:txBody>
      </p:sp>
      <p:sp>
        <p:nvSpPr>
          <p:cNvPr id="6152" name="Rectangle 6"/>
          <p:cNvSpPr>
            <a:spLocks noChangeArrowheads="1"/>
          </p:cNvSpPr>
          <p:nvPr/>
        </p:nvSpPr>
        <p:spPr bwMode="auto">
          <a:xfrm>
            <a:off x="0" y="752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900" b="1">
                <a:latin typeface="Georgia" pitchFamily="18" charset="0"/>
                <a:cs typeface="Times New Roman" pitchFamily="18" charset="0"/>
              </a:rPr>
              <a:t>				  </a:t>
            </a:r>
            <a:endParaRPr lang="en-US"/>
          </a:p>
        </p:txBody>
      </p:sp>
      <p:sp>
        <p:nvSpPr>
          <p:cNvPr id="6153" name="Rectangle 7"/>
          <p:cNvSpPr>
            <a:spLocks noChangeArrowheads="1"/>
          </p:cNvSpPr>
          <p:nvPr/>
        </p:nvSpPr>
        <p:spPr bwMode="auto">
          <a:xfrm>
            <a:off x="1981200" y="6085681"/>
            <a:ext cx="9144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en-US" sz="900" b="1" dirty="0">
                <a:latin typeface="Georgia" pitchFamily="18" charset="0"/>
                <a:cs typeface="Times New Roman" pitchFamily="18" charset="0"/>
              </a:rPr>
              <a:t>		   			      “</a:t>
            </a:r>
            <a:r>
              <a:rPr lang="en-US" sz="1400" b="1" dirty="0">
                <a:latin typeface="Georgia" pitchFamily="18" charset="0"/>
                <a:cs typeface="Times New Roman" pitchFamily="18" charset="0"/>
              </a:rPr>
              <a:t>Conservative</a:t>
            </a:r>
            <a:r>
              <a:rPr lang="en-US" sz="900" b="1" dirty="0">
                <a:latin typeface="Calibri" pitchFamily="34" charset="0"/>
                <a:cs typeface="Times New Roman" pitchFamily="18" charset="0"/>
              </a:rPr>
              <a:t>”</a:t>
            </a:r>
            <a:endParaRPr lang="en-US" dirty="0"/>
          </a:p>
        </p:txBody>
      </p:sp>
      <p:cxnSp>
        <p:nvCxnSpPr>
          <p:cNvPr id="6154" name="AutoShape 8"/>
          <p:cNvCxnSpPr>
            <a:cxnSpLocks noChangeShapeType="1"/>
          </p:cNvCxnSpPr>
          <p:nvPr/>
        </p:nvCxnSpPr>
        <p:spPr bwMode="auto">
          <a:xfrm rot="5400000">
            <a:off x="4381501" y="4533900"/>
            <a:ext cx="381000" cy="31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924800" cy="1143000"/>
          </a:xfrm>
          <a:noFill/>
        </p:spPr>
        <p:txBody>
          <a:bodyPr/>
          <a:lstStyle/>
          <a:p>
            <a:r>
              <a:rPr lang="en-US" b="1" i="1" smtClean="0">
                <a:effectLst/>
                <a:latin typeface="Times New Roman" pitchFamily="18" charset="0"/>
                <a:ea typeface="ＭＳ Ｐゴシック" pitchFamily="34" charset="-128"/>
              </a:rPr>
              <a:t>Today’s Major Parties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745166"/>
            <a:ext cx="4419600" cy="38100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400" dirty="0" smtClean="0">
              <a:ea typeface="ＭＳ Ｐゴシック" pitchFamily="34" charset="-128"/>
            </a:endParaRPr>
          </a:p>
          <a:p>
            <a:pPr>
              <a:lnSpc>
                <a:spcPct val="90000"/>
              </a:lnSpc>
            </a:pPr>
            <a:r>
              <a:rPr lang="en-US" sz="2400" dirty="0" smtClean="0">
                <a:latin typeface="Palatino Linotype" panose="02040502050505030304" pitchFamily="18" charset="0"/>
                <a:ea typeface="ＭＳ Ｐゴシック" pitchFamily="34" charset="-128"/>
              </a:rPr>
              <a:t>A basic difference between the major parties is their belief in how much the </a:t>
            </a:r>
            <a:r>
              <a:rPr lang="en-US" sz="2400" b="1" i="1" u="sng" dirty="0" smtClean="0">
                <a:solidFill>
                  <a:srgbClr val="FFFF00"/>
                </a:solidFill>
                <a:latin typeface="Palatino Linotype" panose="02040502050505030304" pitchFamily="18" charset="0"/>
                <a:ea typeface="ＭＳ Ｐゴシック" pitchFamily="34" charset="-128"/>
              </a:rPr>
              <a:t>government </a:t>
            </a:r>
            <a:r>
              <a:rPr lang="en-US" sz="2400" dirty="0" smtClean="0">
                <a:latin typeface="Palatino Linotype" panose="02040502050505030304" pitchFamily="18" charset="0"/>
                <a:ea typeface="ＭＳ Ｐゴシック" pitchFamily="34" charset="-128"/>
              </a:rPr>
              <a:t>should be involved in the lives of Americans.</a:t>
            </a:r>
          </a:p>
          <a:p>
            <a:pPr>
              <a:lnSpc>
                <a:spcPct val="90000"/>
              </a:lnSpc>
            </a:pPr>
            <a:r>
              <a:rPr lang="en-US" sz="2400" dirty="0" smtClean="0">
                <a:latin typeface="Palatino Linotype" panose="02040502050505030304" pitchFamily="18" charset="0"/>
                <a:ea typeface="ＭＳ Ｐゴシック" pitchFamily="34" charset="-128"/>
              </a:rPr>
              <a:t>We call this their </a:t>
            </a:r>
            <a:r>
              <a:rPr lang="en-US" sz="2400" b="1" i="1" u="sng" dirty="0" smtClean="0">
                <a:solidFill>
                  <a:srgbClr val="FFFF00"/>
                </a:solidFill>
                <a:latin typeface="Palatino Linotype" panose="02040502050505030304" pitchFamily="18" charset="0"/>
                <a:ea typeface="ＭＳ Ｐゴシック" pitchFamily="34" charset="-128"/>
              </a:rPr>
              <a:t>political ideologies </a:t>
            </a:r>
            <a:r>
              <a:rPr lang="en-US" sz="2400" dirty="0" smtClean="0">
                <a:latin typeface="Palatino Linotype" panose="02040502050505030304" pitchFamily="18" charset="0"/>
                <a:ea typeface="ＭＳ Ｐゴシック" pitchFamily="34" charset="-128"/>
              </a:rPr>
              <a:t>– the way they feel on certain issues.</a:t>
            </a:r>
          </a:p>
        </p:txBody>
      </p:sp>
      <p:pic>
        <p:nvPicPr>
          <p:cNvPr id="10244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6800" y="2133600"/>
            <a:ext cx="3962400" cy="338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193" y="838200"/>
            <a:ext cx="8583090" cy="1400530"/>
          </a:xfrm>
        </p:spPr>
        <p:txBody>
          <a:bodyPr/>
          <a:lstStyle/>
          <a:p>
            <a:pPr algn="ctr"/>
            <a:r>
              <a:rPr lang="en-US" dirty="0" smtClean="0">
                <a:latin typeface="Palatino Linotype" panose="02040502050505030304" pitchFamily="18" charset="0"/>
              </a:rPr>
              <a:t>Crash Course – Political Ideologies</a:t>
            </a:r>
            <a:endParaRPr lang="en-US" dirty="0">
              <a:latin typeface="Palatino Linotype" panose="02040502050505030304" pitchFamily="18" charset="0"/>
            </a:endParaRPr>
          </a:p>
        </p:txBody>
      </p:sp>
      <p:pic>
        <p:nvPicPr>
          <p:cNvPr id="4" name="j_k_k-bHigM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81000" y="1676400"/>
            <a:ext cx="8570559" cy="4820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5683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09149"/>
            <a:ext cx="8915400" cy="1400530"/>
          </a:xfrm>
        </p:spPr>
        <p:txBody>
          <a:bodyPr/>
          <a:lstStyle/>
          <a:p>
            <a:pPr algn="ctr"/>
            <a:r>
              <a:rPr lang="en-US" sz="3600" dirty="0" smtClean="0">
                <a:latin typeface="Palatino Linotype" panose="02040502050505030304" pitchFamily="18" charset="0"/>
              </a:rPr>
              <a:t>American History – The Two Party System</a:t>
            </a:r>
            <a:endParaRPr lang="en-US" sz="3600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610600" cy="5791201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latin typeface="Palatino Linotype" panose="02040502050505030304" pitchFamily="18" charset="0"/>
              </a:rPr>
              <a:t>Washington warned against the evils of political parties in his Farewell Address</a:t>
            </a:r>
          </a:p>
          <a:p>
            <a:endParaRPr lang="en-US" dirty="0">
              <a:latin typeface="Palatino Linotype" panose="02040502050505030304" pitchFamily="18" charset="0"/>
            </a:endParaRPr>
          </a:p>
          <a:p>
            <a:endParaRPr lang="en-US" dirty="0" smtClean="0">
              <a:latin typeface="Palatino Linotype" panose="02040502050505030304" pitchFamily="18" charset="0"/>
            </a:endParaRPr>
          </a:p>
          <a:p>
            <a:endParaRPr lang="en-US" dirty="0" smtClean="0">
              <a:latin typeface="Palatino Linotype" panose="02040502050505030304" pitchFamily="18" charset="0"/>
            </a:endParaRPr>
          </a:p>
          <a:p>
            <a:pPr marL="0" indent="0">
              <a:buNone/>
            </a:pPr>
            <a:endParaRPr lang="en-US" dirty="0">
              <a:latin typeface="Palatino Linotype" panose="02040502050505030304" pitchFamily="18" charset="0"/>
            </a:endParaRPr>
          </a:p>
          <a:p>
            <a:r>
              <a:rPr lang="en-US" dirty="0" smtClean="0">
                <a:latin typeface="Palatino Linotype" panose="02040502050505030304" pitchFamily="18" charset="0"/>
              </a:rPr>
              <a:t>Historians believe that political parties can be traced back to the writing of the Constitution when the Federalists and Anti-Federalists formed.</a:t>
            </a:r>
          </a:p>
          <a:p>
            <a:endParaRPr lang="en-US" dirty="0">
              <a:latin typeface="Palatino Linotype" panose="02040502050505030304" pitchFamily="18" charset="0"/>
            </a:endParaRPr>
          </a:p>
          <a:p>
            <a:r>
              <a:rPr lang="en-US" dirty="0" smtClean="0">
                <a:latin typeface="Palatino Linotype" panose="02040502050505030304" pitchFamily="18" charset="0"/>
              </a:rPr>
              <a:t>The first full-blown political parties were the </a:t>
            </a:r>
            <a:r>
              <a:rPr lang="en-US" b="1" i="1" u="sng" dirty="0" smtClean="0">
                <a:solidFill>
                  <a:srgbClr val="FFFF00"/>
                </a:solidFill>
                <a:latin typeface="Palatino Linotype" panose="02040502050505030304" pitchFamily="18" charset="0"/>
              </a:rPr>
              <a:t>Federalist Party </a:t>
            </a:r>
            <a:r>
              <a:rPr lang="en-US" dirty="0" smtClean="0">
                <a:latin typeface="Palatino Linotype" panose="02040502050505030304" pitchFamily="18" charset="0"/>
              </a:rPr>
              <a:t>(Alexander Hamilton) and the </a:t>
            </a:r>
            <a:r>
              <a:rPr lang="en-US" b="1" i="1" u="sng" dirty="0" smtClean="0">
                <a:solidFill>
                  <a:srgbClr val="FFFF00"/>
                </a:solidFill>
                <a:latin typeface="Palatino Linotype" panose="02040502050505030304" pitchFamily="18" charset="0"/>
              </a:rPr>
              <a:t>Democratic-Republican Party </a:t>
            </a:r>
            <a:r>
              <a:rPr lang="en-US" dirty="0" smtClean="0">
                <a:latin typeface="Palatino Linotype" panose="02040502050505030304" pitchFamily="18" charset="0"/>
              </a:rPr>
              <a:t>(Thomas Jefferson).  These two men had very different ideas about the type of influence that government should have on the lives of Americans.</a:t>
            </a:r>
          </a:p>
          <a:p>
            <a:pPr marL="0" indent="0">
              <a:buNone/>
            </a:pPr>
            <a:endParaRPr lang="en-US" dirty="0" smtClean="0">
              <a:latin typeface="Palatino Linotype" panose="02040502050505030304" pitchFamily="18" charset="0"/>
            </a:endParaRPr>
          </a:p>
          <a:p>
            <a:r>
              <a:rPr lang="en-US" dirty="0" smtClean="0">
                <a:latin typeface="Palatino Linotype" panose="02040502050505030304" pitchFamily="18" charset="0"/>
              </a:rPr>
              <a:t>The origins of today’s major political parties can trace their roots back to these two parties.</a:t>
            </a:r>
            <a:endParaRPr lang="en-US" dirty="0">
              <a:latin typeface="Palatino Linotype" panose="02040502050505030304" pitchFamily="18" charset="0"/>
            </a:endParaRPr>
          </a:p>
        </p:txBody>
      </p:sp>
      <p:pic>
        <p:nvPicPr>
          <p:cNvPr id="4" name="Picture 3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600" y="1219360"/>
            <a:ext cx="5172075" cy="1900120"/>
          </a:xfrm>
          <a:prstGeom prst="rect">
            <a:avLst/>
          </a:prstGeom>
        </p:spPr>
      </p:pic>
      <p:pic>
        <p:nvPicPr>
          <p:cNvPr id="5" name="Picture 4" descr="Slika:Alexander Hamilton by John Trumbull, 1806.png - Wikipedija ...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5818" y="1434885"/>
            <a:ext cx="1277987" cy="1607689"/>
          </a:xfrm>
          <a:prstGeom prst="rect">
            <a:avLst/>
          </a:prstGeom>
        </p:spPr>
      </p:pic>
      <p:pic>
        <p:nvPicPr>
          <p:cNvPr id="6" name="Picture 5" descr="File:Thomas Jefferson by Rembrandt Peale, 1800.jpg - Wikimedia Commons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451" y="1492867"/>
            <a:ext cx="1313450" cy="1566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299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990600"/>
            <a:ext cx="9144000" cy="1400530"/>
          </a:xfrm>
        </p:spPr>
        <p:txBody>
          <a:bodyPr/>
          <a:lstStyle/>
          <a:p>
            <a:pPr algn="ctr"/>
            <a:r>
              <a:rPr lang="en-US" sz="3600" dirty="0" smtClean="0">
                <a:latin typeface="Palatino Linotype" panose="02040502050505030304" pitchFamily="18" charset="0"/>
              </a:rPr>
              <a:t>American History – The Two Party System</a:t>
            </a:r>
            <a:endParaRPr lang="en-US" sz="3600" dirty="0">
              <a:latin typeface="Palatino Linotype" panose="02040502050505030304" pitchFamily="18" charset="0"/>
            </a:endParaRPr>
          </a:p>
        </p:txBody>
      </p:sp>
      <p:pic>
        <p:nvPicPr>
          <p:cNvPr id="4" name="u7JBXja7SAY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04800" y="1853248"/>
            <a:ext cx="8586363" cy="4829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8741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924800" cy="1143000"/>
          </a:xfrm>
        </p:spPr>
        <p:txBody>
          <a:bodyPr/>
          <a:lstStyle/>
          <a:p>
            <a:r>
              <a:rPr lang="en-US" altLang="en-US" b="1" i="1" dirty="0" smtClean="0">
                <a:effectLst/>
                <a:latin typeface="Times New Roman" panose="02020603050405020304" pitchFamily="18" charset="0"/>
                <a:ea typeface="ＭＳ Ｐゴシック" panose="020B0600070205080204" pitchFamily="34" charset="-128"/>
              </a:rPr>
              <a:t>Today’s Major </a:t>
            </a:r>
            <a:r>
              <a:rPr lang="en-US" altLang="en-US" b="1" i="1" smtClean="0">
                <a:effectLst/>
                <a:latin typeface="Times New Roman" panose="02020603050405020304" pitchFamily="18" charset="0"/>
                <a:ea typeface="ＭＳ Ｐゴシック" panose="020B0600070205080204" pitchFamily="34" charset="-128"/>
              </a:rPr>
              <a:t>Political Parties</a:t>
            </a:r>
            <a:endParaRPr lang="en-US" altLang="en-US" b="1" i="1" dirty="0" smtClean="0">
              <a:effectLst/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981200"/>
            <a:ext cx="3810000" cy="3810000"/>
          </a:xfrm>
        </p:spPr>
        <p:txBody>
          <a:bodyPr>
            <a:normAutofit fontScale="92500"/>
          </a:bodyPr>
          <a:lstStyle/>
          <a:p>
            <a:pPr>
              <a:lnSpc>
                <a:spcPct val="90000"/>
              </a:lnSpc>
            </a:pPr>
            <a:r>
              <a:rPr lang="en-US" sz="2400" dirty="0" smtClean="0">
                <a:latin typeface="Palatino Linotype" panose="02040502050505030304" pitchFamily="18" charset="0"/>
                <a:ea typeface="ＭＳ Ｐゴシック" pitchFamily="34" charset="-128"/>
              </a:rPr>
              <a:t>Democrats </a:t>
            </a:r>
            <a:r>
              <a:rPr lang="en-US" sz="2400" dirty="0">
                <a:latin typeface="Palatino Linotype" panose="02040502050505030304" pitchFamily="18" charset="0"/>
                <a:ea typeface="ＭＳ Ｐゴシック" pitchFamily="34" charset="-128"/>
              </a:rPr>
              <a:t>are generally said to be more </a:t>
            </a:r>
            <a:r>
              <a:rPr lang="en-US" sz="2400" b="1" i="1" u="sng" dirty="0">
                <a:solidFill>
                  <a:srgbClr val="FFFF00"/>
                </a:solidFill>
                <a:latin typeface="Palatino Linotype" panose="02040502050505030304" pitchFamily="18" charset="0"/>
                <a:ea typeface="ＭＳ Ｐゴシック" pitchFamily="34" charset="-128"/>
              </a:rPr>
              <a:t>liberal</a:t>
            </a:r>
            <a:r>
              <a:rPr lang="en-US" sz="2400" dirty="0">
                <a:latin typeface="Palatino Linotype" panose="02040502050505030304" pitchFamily="18" charset="0"/>
                <a:ea typeface="ＭＳ Ｐゴシック" pitchFamily="34" charset="-128"/>
              </a:rPr>
              <a:t>.</a:t>
            </a:r>
          </a:p>
          <a:p>
            <a:pPr>
              <a:lnSpc>
                <a:spcPct val="90000"/>
              </a:lnSpc>
            </a:pPr>
            <a:r>
              <a:rPr lang="en-US" altLang="en-US" sz="2400" dirty="0" smtClean="0">
                <a:latin typeface="Palatino Linotype" panose="02040502050505030304" pitchFamily="18" charset="0"/>
                <a:ea typeface="ＭＳ Ｐゴシック" panose="020B0600070205080204" pitchFamily="34" charset="-128"/>
              </a:rPr>
              <a:t>They favor more government </a:t>
            </a:r>
            <a:r>
              <a:rPr lang="en-US" altLang="en-US" sz="2400" b="1" i="1" u="sng" dirty="0" smtClean="0">
                <a:solidFill>
                  <a:srgbClr val="FFFF00"/>
                </a:solidFill>
                <a:latin typeface="Palatino Linotype" panose="02040502050505030304" pitchFamily="18" charset="0"/>
                <a:ea typeface="ＭＳ Ｐゴシック" panose="020B0600070205080204" pitchFamily="34" charset="-128"/>
              </a:rPr>
              <a:t>programs</a:t>
            </a:r>
            <a:r>
              <a:rPr lang="en-US" altLang="en-US" sz="2400" dirty="0" smtClean="0">
                <a:latin typeface="Palatino Linotype" panose="02040502050505030304" pitchFamily="18" charset="0"/>
                <a:ea typeface="ＭＳ Ｐゴシック" panose="020B0600070205080204" pitchFamily="34" charset="-128"/>
              </a:rPr>
              <a:t> that offer services in housing, education, healthcare, and economics.</a:t>
            </a:r>
          </a:p>
          <a:p>
            <a:pPr>
              <a:lnSpc>
                <a:spcPct val="90000"/>
              </a:lnSpc>
            </a:pPr>
            <a:r>
              <a:rPr lang="en-US" altLang="en-US" sz="2400" dirty="0" smtClean="0">
                <a:latin typeface="Palatino Linotype" panose="02040502050505030304" pitchFamily="18" charset="0"/>
                <a:ea typeface="ＭＳ Ｐゴシック" panose="020B0600070205080204" pitchFamily="34" charset="-128"/>
              </a:rPr>
              <a:t>These programs would be funded through </a:t>
            </a:r>
            <a:r>
              <a:rPr lang="en-US" altLang="en-US" sz="2400" b="1" i="1" u="sng" dirty="0" smtClean="0">
                <a:solidFill>
                  <a:srgbClr val="FFFF00"/>
                </a:solidFill>
                <a:latin typeface="Palatino Linotype" panose="02040502050505030304" pitchFamily="18" charset="0"/>
                <a:ea typeface="ＭＳ Ｐゴシック" panose="020B0600070205080204" pitchFamily="34" charset="-128"/>
              </a:rPr>
              <a:t>taxes</a:t>
            </a:r>
            <a:r>
              <a:rPr lang="en-US" altLang="en-US" sz="2400" dirty="0" smtClean="0">
                <a:latin typeface="Palatino Linotype" panose="02040502050505030304" pitchFamily="18" charset="0"/>
                <a:ea typeface="ＭＳ Ｐゴシック" panose="020B0600070205080204" pitchFamily="34" charset="-128"/>
              </a:rPr>
              <a:t>.</a:t>
            </a:r>
          </a:p>
          <a:p>
            <a:pPr lvl="1">
              <a:lnSpc>
                <a:spcPct val="90000"/>
              </a:lnSpc>
            </a:pPr>
            <a:endParaRPr lang="en-US" altLang="en-US" sz="2400" b="1" i="1" dirty="0" smtClean="0">
              <a:ea typeface="ＭＳ Ｐゴシック" panose="020B0600070205080204" pitchFamily="34" charset="-128"/>
            </a:endParaRPr>
          </a:p>
        </p:txBody>
      </p:sp>
      <p:pic>
        <p:nvPicPr>
          <p:cNvPr id="9221" name="Picture 7" descr="http://www.yestodemocracy.com/wp-content/uploads/2009/12/Democrati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514600"/>
            <a:ext cx="4048125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3685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E8BFA6E5057164790D53ACFB566C6A5" ma:contentTypeVersion="0" ma:contentTypeDescription="Create a new document." ma:contentTypeScope="" ma:versionID="3c4df6c01268a8cf59ee3657c0fabe2a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2FCB6477-C689-4762-9194-721D6B05076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6CBC5EA-C0CA-4C85-BCDF-8BAC3BED1ED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4FFE525B-C541-465F-A44C-EFC6833D6B5F}">
  <ds:schemaRefs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purl.org/dc/elements/1.1/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7724</TotalTime>
  <Words>943</Words>
  <Application>Microsoft Office PowerPoint</Application>
  <PresentationFormat>On-screen Show (4:3)</PresentationFormat>
  <Paragraphs>102</Paragraphs>
  <Slides>18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ＭＳ Ｐゴシック</vt:lpstr>
      <vt:lpstr>Arial</vt:lpstr>
      <vt:lpstr>Calibri</vt:lpstr>
      <vt:lpstr>Century Gothic</vt:lpstr>
      <vt:lpstr>Georgia</vt:lpstr>
      <vt:lpstr>Palatino Linotype</vt:lpstr>
      <vt:lpstr>Times New Roman</vt:lpstr>
      <vt:lpstr>Wingdings</vt:lpstr>
      <vt:lpstr>Wingdings 3</vt:lpstr>
      <vt:lpstr>Ion</vt:lpstr>
      <vt:lpstr>“Political Parties”</vt:lpstr>
      <vt:lpstr>What are Political Parties?</vt:lpstr>
      <vt:lpstr>Purpose of Political Parties</vt:lpstr>
      <vt:lpstr>Political Spectrum</vt:lpstr>
      <vt:lpstr>Today’s Major Parties</vt:lpstr>
      <vt:lpstr>Crash Course – Political Ideologies</vt:lpstr>
      <vt:lpstr>American History – The Two Party System</vt:lpstr>
      <vt:lpstr>American History – The Two Party System</vt:lpstr>
      <vt:lpstr>Today’s Major Political Parties</vt:lpstr>
      <vt:lpstr>Today’s Major Parties</vt:lpstr>
      <vt:lpstr>Third Parties</vt:lpstr>
      <vt:lpstr>Third Parties</vt:lpstr>
      <vt:lpstr>Third Parties</vt:lpstr>
      <vt:lpstr>Modern Examples of Third Parties</vt:lpstr>
      <vt:lpstr>Party Platforms</vt:lpstr>
      <vt:lpstr>Party Platforms</vt:lpstr>
      <vt:lpstr>Where do they stand on the Economy, Heath Care, Environment, Education???</vt:lpstr>
      <vt:lpstr>The Issues – Federal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Six, Section Two</dc:title>
  <dc:creator>Vince</dc:creator>
  <cp:lastModifiedBy>Powell, Jennifer</cp:lastModifiedBy>
  <cp:revision>107</cp:revision>
  <dcterms:created xsi:type="dcterms:W3CDTF">2012-02-07T00:26:35Z</dcterms:created>
  <dcterms:modified xsi:type="dcterms:W3CDTF">2017-10-25T17:19:19Z</dcterms:modified>
</cp:coreProperties>
</file>